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sldIdLst>
    <p:sldId id="256" r:id="rId2"/>
    <p:sldId id="282" r:id="rId3"/>
    <p:sldId id="802" r:id="rId4"/>
    <p:sldId id="781" r:id="rId5"/>
    <p:sldId id="800" r:id="rId6"/>
    <p:sldId id="786" r:id="rId7"/>
    <p:sldId id="801" r:id="rId8"/>
    <p:sldId id="803" r:id="rId9"/>
    <p:sldId id="814" r:id="rId10"/>
    <p:sldId id="804" r:id="rId11"/>
    <p:sldId id="805" r:id="rId12"/>
    <p:sldId id="806" r:id="rId13"/>
    <p:sldId id="807" r:id="rId14"/>
    <p:sldId id="745" r:id="rId15"/>
    <p:sldId id="808" r:id="rId16"/>
    <p:sldId id="809" r:id="rId17"/>
    <p:sldId id="810" r:id="rId18"/>
    <p:sldId id="811" r:id="rId19"/>
    <p:sldId id="812" r:id="rId20"/>
    <p:sldId id="813" r:id="rId21"/>
    <p:sldId id="602" r:id="rId22"/>
    <p:sldId id="273" r:id="rId23"/>
    <p:sldId id="274" r:id="rId24"/>
    <p:sldId id="275" r:id="rId25"/>
    <p:sldId id="276"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802"/>
            <p14:sldId id="781"/>
            <p14:sldId id="800"/>
            <p14:sldId id="786"/>
            <p14:sldId id="801"/>
            <p14:sldId id="803"/>
            <p14:sldId id="814"/>
            <p14:sldId id="804"/>
            <p14:sldId id="805"/>
            <p14:sldId id="806"/>
            <p14:sldId id="807"/>
            <p14:sldId id="745"/>
            <p14:sldId id="808"/>
            <p14:sldId id="809"/>
            <p14:sldId id="810"/>
            <p14:sldId id="811"/>
            <p14:sldId id="812"/>
            <p14:sldId id="813"/>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79" autoAdjust="0"/>
    <p:restoredTop sz="96447" autoAdjust="0"/>
  </p:normalViewPr>
  <p:slideViewPr>
    <p:cSldViewPr snapToGrid="0">
      <p:cViewPr varScale="1">
        <p:scale>
          <a:sx n="81" d="100"/>
          <a:sy n="81" d="100"/>
        </p:scale>
        <p:origin x="942"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2022-11-20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Matrices of orthonormal vectors and their inverses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Matrices of orthonormal vectors and their inverses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Matrices of orthonormal vectors and their inverses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Matrices of orthonormal vectors and their inverses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Matrices of orthonormal vectors and their inverses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Matrices of orthonormal vectors and their inverses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Matrices of orthonormal vectors and their inverses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Matrices of orthonormal vectors and their inverses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Matrices of orthonormal vectors and their inverses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Matrices of orthonormal vectors and their inverses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Matrices of orthonormal vectors and their inverses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oleObject" Target="../embeddings/oleObject17.bin"/><Relationship Id="rId18" Type="http://schemas.openxmlformats.org/officeDocument/2006/relationships/image" Target="../media/image24.wmf"/><Relationship Id="rId3" Type="http://schemas.openxmlformats.org/officeDocument/2006/relationships/audio" Target="../media/media11.m4a"/><Relationship Id="rId21" Type="http://schemas.openxmlformats.org/officeDocument/2006/relationships/image" Target="../media/image8.png"/><Relationship Id="rId7" Type="http://schemas.openxmlformats.org/officeDocument/2006/relationships/oleObject" Target="../embeddings/oleObject14.bin"/><Relationship Id="rId12" Type="http://schemas.openxmlformats.org/officeDocument/2006/relationships/image" Target="../media/image21.wmf"/><Relationship Id="rId17" Type="http://schemas.openxmlformats.org/officeDocument/2006/relationships/oleObject" Target="../embeddings/oleObject19.bin"/><Relationship Id="rId2" Type="http://schemas.microsoft.com/office/2007/relationships/media" Target="../media/media11.m4a"/><Relationship Id="rId16" Type="http://schemas.openxmlformats.org/officeDocument/2006/relationships/image" Target="../media/image23.wmf"/><Relationship Id="rId20" Type="http://schemas.openxmlformats.org/officeDocument/2006/relationships/image" Target="../media/image25.wmf"/><Relationship Id="rId1" Type="http://schemas.openxmlformats.org/officeDocument/2006/relationships/tags" Target="../tags/tag9.xml"/><Relationship Id="rId6" Type="http://schemas.openxmlformats.org/officeDocument/2006/relationships/image" Target="../media/image12.wmf"/><Relationship Id="rId11" Type="http://schemas.openxmlformats.org/officeDocument/2006/relationships/oleObject" Target="../embeddings/oleObject16.bin"/><Relationship Id="rId5" Type="http://schemas.openxmlformats.org/officeDocument/2006/relationships/oleObject" Target="../embeddings/oleObject13.bin"/><Relationship Id="rId15" Type="http://schemas.openxmlformats.org/officeDocument/2006/relationships/oleObject" Target="../embeddings/oleObject18.bin"/><Relationship Id="rId10" Type="http://schemas.openxmlformats.org/officeDocument/2006/relationships/image" Target="../media/image14.wmf"/><Relationship Id="rId19" Type="http://schemas.openxmlformats.org/officeDocument/2006/relationships/oleObject" Target="../embeddings/oleObject20.bin"/><Relationship Id="rId4" Type="http://schemas.openxmlformats.org/officeDocument/2006/relationships/slideLayout" Target="../slideLayouts/slideLayout2.xml"/><Relationship Id="rId9" Type="http://schemas.openxmlformats.org/officeDocument/2006/relationships/oleObject" Target="../embeddings/oleObject15.bin"/><Relationship Id="rId14" Type="http://schemas.openxmlformats.org/officeDocument/2006/relationships/image" Target="../media/image22.wmf"/></Relationships>
</file>

<file path=ppt/slides/_rels/slide12.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audio" Target="../media/media12.m4a"/><Relationship Id="rId7" Type="http://schemas.openxmlformats.org/officeDocument/2006/relationships/oleObject" Target="../embeddings/oleObject22.bin"/><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26.wmf"/><Relationship Id="rId5" Type="http://schemas.openxmlformats.org/officeDocument/2006/relationships/oleObject" Target="../embeddings/oleObject21.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audio" Target="../media/media14.m4a"/><Relationship Id="rId7" Type="http://schemas.openxmlformats.org/officeDocument/2006/relationships/oleObject" Target="../embeddings/oleObject24.bin"/><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28.wmf"/><Relationship Id="rId11" Type="http://schemas.openxmlformats.org/officeDocument/2006/relationships/image" Target="../media/image8.png"/><Relationship Id="rId5" Type="http://schemas.openxmlformats.org/officeDocument/2006/relationships/oleObject" Target="../embeddings/oleObject23.bin"/><Relationship Id="rId10" Type="http://schemas.openxmlformats.org/officeDocument/2006/relationships/image" Target="../media/image30.wmf"/><Relationship Id="rId4" Type="http://schemas.openxmlformats.org/officeDocument/2006/relationships/slideLayout" Target="../slideLayouts/slideLayout2.xml"/><Relationship Id="rId9" Type="http://schemas.openxmlformats.org/officeDocument/2006/relationships/oleObject" Target="../embeddings/oleObject25.bin"/></Relationships>
</file>

<file path=ppt/slides/_rels/slide15.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audio" Target="../media/media15.m4a"/><Relationship Id="rId7" Type="http://schemas.openxmlformats.org/officeDocument/2006/relationships/oleObject" Target="../embeddings/oleObject27.bin"/><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31.wmf"/><Relationship Id="rId5" Type="http://schemas.openxmlformats.org/officeDocument/2006/relationships/oleObject" Target="../embeddings/oleObject26.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audio" Target="../media/media16.m4a"/><Relationship Id="rId7" Type="http://schemas.openxmlformats.org/officeDocument/2006/relationships/oleObject" Target="../embeddings/oleObject29.bin"/><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33.wmf"/><Relationship Id="rId11" Type="http://schemas.openxmlformats.org/officeDocument/2006/relationships/image" Target="../media/image8.png"/><Relationship Id="rId5" Type="http://schemas.openxmlformats.org/officeDocument/2006/relationships/oleObject" Target="../embeddings/oleObject28.bin"/><Relationship Id="rId10" Type="http://schemas.openxmlformats.org/officeDocument/2006/relationships/image" Target="../media/image35.wmf"/><Relationship Id="rId4" Type="http://schemas.openxmlformats.org/officeDocument/2006/relationships/slideLayout" Target="../slideLayouts/slideLayout2.xml"/><Relationship Id="rId9" Type="http://schemas.openxmlformats.org/officeDocument/2006/relationships/oleObject" Target="../embeddings/oleObject30.bin"/></Relationships>
</file>

<file path=ppt/slides/_rels/slide17.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audio" Target="../media/media17.m4a"/><Relationship Id="rId7" Type="http://schemas.openxmlformats.org/officeDocument/2006/relationships/oleObject" Target="../embeddings/oleObject32.bin"/><Relationship Id="rId2" Type="http://schemas.microsoft.com/office/2007/relationships/media" Target="../media/media17.m4a"/><Relationship Id="rId1" Type="http://schemas.openxmlformats.org/officeDocument/2006/relationships/tags" Target="../tags/tag15.xml"/><Relationship Id="rId6" Type="http://schemas.openxmlformats.org/officeDocument/2006/relationships/image" Target="../media/image36.wmf"/><Relationship Id="rId5" Type="http://schemas.openxmlformats.org/officeDocument/2006/relationships/oleObject" Target="../embeddings/oleObject31.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8.png"/><Relationship Id="rId2" Type="http://schemas.microsoft.com/office/2007/relationships/media" Target="../media/media19.m4a"/><Relationship Id="rId1" Type="http://schemas.openxmlformats.org/officeDocument/2006/relationships/tags" Target="../tags/tag17.xml"/><Relationship Id="rId6" Type="http://schemas.openxmlformats.org/officeDocument/2006/relationships/image" Target="../media/image38.wmf"/><Relationship Id="rId5" Type="http://schemas.openxmlformats.org/officeDocument/2006/relationships/oleObject" Target="../embeddings/oleObject33.bin"/><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audio" Target="../media/media5.m4a"/><Relationship Id="rId7" Type="http://schemas.openxmlformats.org/officeDocument/2006/relationships/oleObject" Target="../embeddings/oleObject3.bin"/><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image" Target="../media/image8.png"/><Relationship Id="rId3" Type="http://schemas.openxmlformats.org/officeDocument/2006/relationships/audio" Target="../media/media6.m4a"/><Relationship Id="rId7" Type="http://schemas.openxmlformats.org/officeDocument/2006/relationships/oleObject" Target="../embeddings/oleObject5.bin"/><Relationship Id="rId12" Type="http://schemas.openxmlformats.org/officeDocument/2006/relationships/image" Target="../media/image15.wmf"/><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2.wmf"/><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14.wmf"/><Relationship Id="rId4" Type="http://schemas.openxmlformats.org/officeDocument/2006/relationships/slideLayout" Target="../slideLayouts/slideLayout2.xml"/><Relationship Id="rId9"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image" Target="../media/image8.png"/><Relationship Id="rId3" Type="http://schemas.openxmlformats.org/officeDocument/2006/relationships/audio" Target="../media/media7.m4a"/><Relationship Id="rId7" Type="http://schemas.openxmlformats.org/officeDocument/2006/relationships/oleObject" Target="../embeddings/oleObject9.bin"/><Relationship Id="rId12" Type="http://schemas.openxmlformats.org/officeDocument/2006/relationships/image" Target="../media/image19.wmf"/><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6.wmf"/><Relationship Id="rId11" Type="http://schemas.openxmlformats.org/officeDocument/2006/relationships/oleObject" Target="../embeddings/oleObject11.bin"/><Relationship Id="rId5" Type="http://schemas.openxmlformats.org/officeDocument/2006/relationships/oleObject" Target="../embeddings/oleObject8.bin"/><Relationship Id="rId10" Type="http://schemas.openxmlformats.org/officeDocument/2006/relationships/image" Target="../media/image18.wmf"/><Relationship Id="rId4" Type="http://schemas.openxmlformats.org/officeDocument/2006/relationships/slideLayout" Target="../slideLayouts/slideLayout2.xml"/><Relationship Id="rId9" Type="http://schemas.openxmlformats.org/officeDocument/2006/relationships/oleObject" Target="../embeddings/oleObject10.bin"/></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8.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0.wmf"/><Relationship Id="rId5" Type="http://schemas.openxmlformats.org/officeDocument/2006/relationships/oleObject" Target="../embeddings/oleObject12.bin"/><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9.4 Matrices of orthonormal</a:t>
            </a:r>
            <a:br>
              <a:rPr lang="en-US" dirty="0"/>
            </a:br>
            <a:r>
              <a:rPr lang="en-US" dirty="0"/>
              <a:t>vectors and their inverses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F698BEB2-A27C-4480-B50C-E63B8201D3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5058"/>
    </mc:Choice>
    <mc:Fallback xmlns="">
      <p:transition spd="slow" advTm="15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Inverse of permutation matrices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What is the inverse of a permutation matrix?</a:t>
            </a:r>
          </a:p>
          <a:p>
            <a:pPr lvl="1"/>
            <a:r>
              <a:rPr lang="en-US" dirty="0"/>
              <a:t>First, the inverse must be a permutation matrix</a:t>
            </a:r>
          </a:p>
          <a:p>
            <a:pPr lvl="1"/>
            <a:r>
              <a:rPr lang="en-US" dirty="0"/>
              <a:t>Given a permutation matrix </a:t>
            </a:r>
            <a:r>
              <a:rPr lang="en-US" i="1" dirty="0">
                <a:latin typeface="Times New Roman" panose="02020603050405020304" pitchFamily="18" charset="0"/>
              </a:rPr>
              <a:t>P</a:t>
            </a:r>
            <a:r>
              <a:rPr lang="en-US" dirty="0"/>
              <a:t>, if </a:t>
            </a:r>
            <a:r>
              <a:rPr lang="en-US" i="1" dirty="0" err="1">
                <a:latin typeface="Times New Roman" panose="02020603050405020304" pitchFamily="18" charset="0"/>
              </a:rPr>
              <a:t>p</a:t>
            </a:r>
            <a:r>
              <a:rPr lang="en-US" i="1" baseline="-25000" dirty="0" err="1">
                <a:latin typeface="Times New Roman" panose="02020603050405020304" pitchFamily="18" charset="0"/>
              </a:rPr>
              <a:t>i,j</a:t>
            </a:r>
            <a:r>
              <a:rPr lang="en-US" dirty="0">
                <a:latin typeface="Times New Roman" panose="02020603050405020304" pitchFamily="18" charset="0"/>
              </a:rPr>
              <a:t> = 1</a:t>
            </a:r>
            <a:r>
              <a:rPr lang="en-US" dirty="0"/>
              <a:t>,</a:t>
            </a:r>
            <a:br>
              <a:rPr lang="en-US" dirty="0"/>
            </a:br>
            <a:r>
              <a:rPr lang="en-US" dirty="0"/>
              <a:t>      then when calculating the </a:t>
            </a:r>
            <a:r>
              <a:rPr lang="en-US" i="1" dirty="0" err="1"/>
              <a:t>i</a:t>
            </a:r>
            <a:r>
              <a:rPr lang="en-US" baseline="30000" dirty="0" err="1"/>
              <a:t>th</a:t>
            </a:r>
            <a:r>
              <a:rPr lang="en-US" dirty="0"/>
              <a:t> entry of </a:t>
            </a:r>
            <a:r>
              <a:rPr lang="en-US" i="1" dirty="0">
                <a:latin typeface="Times New Roman" panose="02020603050405020304" pitchFamily="18" charset="0"/>
              </a:rPr>
              <a:t>P</a:t>
            </a:r>
            <a:r>
              <a:rPr lang="en-US" b="1" dirty="0">
                <a:latin typeface="Times New Roman" panose="02020603050405020304" pitchFamily="18" charset="0"/>
              </a:rPr>
              <a:t>u</a:t>
            </a:r>
            <a:r>
              <a:rPr lang="en-US" dirty="0"/>
              <a:t>, we select the </a:t>
            </a:r>
            <a:r>
              <a:rPr lang="en-US" i="1" dirty="0" err="1"/>
              <a:t>j</a:t>
            </a:r>
            <a:r>
              <a:rPr lang="en-US" baseline="30000" dirty="0" err="1"/>
              <a:t>th</a:t>
            </a:r>
            <a:r>
              <a:rPr lang="en-US" dirty="0"/>
              <a:t> entry </a:t>
            </a:r>
          </a:p>
          <a:p>
            <a:pPr lvl="1"/>
            <a:endParaRPr lang="en-US" dirty="0"/>
          </a:p>
          <a:p>
            <a:r>
              <a:rPr lang="en-US" dirty="0"/>
              <a:t>How do we reverse this operation?</a:t>
            </a:r>
          </a:p>
          <a:p>
            <a:pPr lvl="1"/>
            <a:r>
              <a:rPr lang="en-US" dirty="0"/>
              <a:t>When calculating the </a:t>
            </a:r>
            <a:r>
              <a:rPr lang="en-US" i="1" dirty="0" err="1">
                <a:latin typeface="Times New Roman" panose="02020603050405020304" pitchFamily="18" charset="0"/>
              </a:rPr>
              <a:t>j</a:t>
            </a:r>
            <a:r>
              <a:rPr lang="en-US" baseline="30000" dirty="0" err="1"/>
              <a:t>th</a:t>
            </a:r>
            <a:r>
              <a:rPr lang="en-US" dirty="0"/>
              <a:t> entry of </a:t>
            </a:r>
            <a:r>
              <a:rPr lang="en-US" i="1" dirty="0">
                <a:latin typeface="Times New Roman" panose="02020603050405020304" pitchFamily="18" charset="0"/>
              </a:rPr>
              <a:t>P</a:t>
            </a:r>
            <a:r>
              <a:rPr lang="en-US" baseline="30000" dirty="0">
                <a:latin typeface="Times New Roman" panose="02020603050405020304" pitchFamily="18" charset="0"/>
              </a:rPr>
              <a:t>–1</a:t>
            </a:r>
            <a:r>
              <a:rPr lang="en-US" i="1" dirty="0">
                <a:latin typeface="Times New Roman" panose="02020603050405020304" pitchFamily="18" charset="0"/>
              </a:rPr>
              <a:t> </a:t>
            </a:r>
            <a:r>
              <a:rPr lang="en-US" b="1" dirty="0">
                <a:latin typeface="Times New Roman" panose="02020603050405020304" pitchFamily="18" charset="0"/>
              </a:rPr>
              <a:t>u</a:t>
            </a:r>
            <a:r>
              <a:rPr lang="en-US" dirty="0"/>
              <a:t>, we select the </a:t>
            </a:r>
            <a:r>
              <a:rPr lang="en-US" i="1" dirty="0" err="1"/>
              <a:t>i</a:t>
            </a:r>
            <a:r>
              <a:rPr lang="en-US" baseline="30000" dirty="0" err="1"/>
              <a:t>th</a:t>
            </a:r>
            <a:r>
              <a:rPr lang="en-US" dirty="0"/>
              <a:t> entry</a:t>
            </a:r>
          </a:p>
          <a:p>
            <a:pPr lvl="1"/>
            <a:r>
              <a:rPr lang="en-US" dirty="0"/>
              <a:t>That is, if the entries of the inverse are </a:t>
            </a:r>
            <a:r>
              <a:rPr lang="en-US" i="1" dirty="0" err="1">
                <a:latin typeface="Times New Roman" panose="02020603050405020304" pitchFamily="18" charset="0"/>
              </a:rPr>
              <a:t>q</a:t>
            </a:r>
            <a:r>
              <a:rPr lang="en-US" i="1" baseline="-25000" dirty="0" err="1">
                <a:latin typeface="Times New Roman" panose="02020603050405020304" pitchFamily="18" charset="0"/>
              </a:rPr>
              <a:t>i,j</a:t>
            </a:r>
            <a:r>
              <a:rPr lang="en-US" i="1" dirty="0"/>
              <a:t>, then </a:t>
            </a:r>
            <a:r>
              <a:rPr lang="en-US" i="1" dirty="0" err="1">
                <a:latin typeface="Times New Roman" panose="02020603050405020304" pitchFamily="18" charset="0"/>
              </a:rPr>
              <a:t>q</a:t>
            </a:r>
            <a:r>
              <a:rPr lang="en-US" i="1" baseline="-25000" dirty="0" err="1">
                <a:latin typeface="Times New Roman" panose="02020603050405020304" pitchFamily="18" charset="0"/>
              </a:rPr>
              <a:t>j,i</a:t>
            </a:r>
            <a:r>
              <a:rPr lang="en-US" dirty="0">
                <a:latin typeface="Times New Roman" panose="02020603050405020304" pitchFamily="18" charset="0"/>
              </a:rPr>
              <a:t> = 1</a:t>
            </a:r>
            <a:br>
              <a:rPr lang="en-US" dirty="0"/>
            </a:b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Matrices of orthonormal vectors and their inverses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pic>
        <p:nvPicPr>
          <p:cNvPr id="8" name="Audio 7">
            <a:hlinkClick r:id="" action="ppaction://media"/>
            <a:extLst>
              <a:ext uri="{FF2B5EF4-FFF2-40B4-BE49-F238E27FC236}">
                <a16:creationId xmlns:a16="http://schemas.microsoft.com/office/drawing/2014/main" id="{4B0A7BD8-A725-49E6-A435-89B8F5ED22C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71388374"/>
      </p:ext>
    </p:extLst>
  </p:cSld>
  <p:clrMapOvr>
    <a:masterClrMapping/>
  </p:clrMapOvr>
  <mc:AlternateContent xmlns:mc="http://schemas.openxmlformats.org/markup-compatibility/2006" xmlns:p14="http://schemas.microsoft.com/office/powerpoint/2010/main">
    <mc:Choice Requires="p14">
      <p:transition spd="slow" p14:dur="2000" advTm="63129"/>
    </mc:Choice>
    <mc:Fallback xmlns="">
      <p:transition spd="slow" advTm="63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Permutation matrices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Thus, the inverses of each of the matrices we</a:t>
            </a:r>
            <a:br>
              <a:rPr lang="en-US" dirty="0"/>
            </a:br>
            <a:r>
              <a:rPr lang="en-US" dirty="0"/>
              <a:t>previously looked at include:</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Matrices of orthonormal vectors and their inverses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8" name="Object 7">
            <a:extLst>
              <a:ext uri="{FF2B5EF4-FFF2-40B4-BE49-F238E27FC236}">
                <a16:creationId xmlns:a16="http://schemas.microsoft.com/office/drawing/2014/main" id="{2605F716-FD50-4E0B-9C5D-7E86BCD11908}"/>
              </a:ext>
            </a:extLst>
          </p:cNvPr>
          <p:cNvGraphicFramePr>
            <a:graphicFrameLocks noChangeAspect="1"/>
          </p:cNvGraphicFramePr>
          <p:nvPr>
            <p:extLst>
              <p:ext uri="{D42A27DB-BD31-4B8C-83A1-F6EECF244321}">
                <p14:modId xmlns:p14="http://schemas.microsoft.com/office/powerpoint/2010/main" val="2585798085"/>
              </p:ext>
            </p:extLst>
          </p:nvPr>
        </p:nvGraphicFramePr>
        <p:xfrm>
          <a:off x="36599" y="2562224"/>
          <a:ext cx="2093913" cy="1603375"/>
        </p:xfrm>
        <a:graphic>
          <a:graphicData uri="http://schemas.openxmlformats.org/presentationml/2006/ole">
            <mc:AlternateContent xmlns:mc="http://schemas.openxmlformats.org/markup-compatibility/2006">
              <mc:Choice xmlns:v="urn:schemas-microsoft-com:vml" Requires="v">
                <p:oleObj name="Equation" r:id="rId5" imgW="1193760" imgH="914400" progId="Equation.DSMT4">
                  <p:embed/>
                </p:oleObj>
              </mc:Choice>
              <mc:Fallback>
                <p:oleObj name="Equation" r:id="rId5" imgW="1193760" imgH="914400" progId="Equation.DSMT4">
                  <p:embed/>
                  <p:pic>
                    <p:nvPicPr>
                      <p:cNvPr id="8" name="Object 7">
                        <a:extLst>
                          <a:ext uri="{FF2B5EF4-FFF2-40B4-BE49-F238E27FC236}">
                            <a16:creationId xmlns:a16="http://schemas.microsoft.com/office/drawing/2014/main" id="{2605F716-FD50-4E0B-9C5D-7E86BCD11908}"/>
                          </a:ext>
                        </a:extLst>
                      </p:cNvPr>
                      <p:cNvPicPr/>
                      <p:nvPr/>
                    </p:nvPicPr>
                    <p:blipFill>
                      <a:blip r:embed="rId6"/>
                      <a:stretch>
                        <a:fillRect/>
                      </a:stretch>
                    </p:blipFill>
                    <p:spPr>
                      <a:xfrm>
                        <a:off x="36599" y="2562224"/>
                        <a:ext cx="2093913" cy="16033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684D67C-7296-43DD-B009-8B18C17FC16D}"/>
              </a:ext>
            </a:extLst>
          </p:cNvPr>
          <p:cNvGraphicFramePr>
            <a:graphicFrameLocks noChangeAspect="1"/>
          </p:cNvGraphicFramePr>
          <p:nvPr>
            <p:extLst>
              <p:ext uri="{D42A27DB-BD31-4B8C-83A1-F6EECF244321}">
                <p14:modId xmlns:p14="http://schemas.microsoft.com/office/powerpoint/2010/main" val="724480288"/>
              </p:ext>
            </p:extLst>
          </p:nvPr>
        </p:nvGraphicFramePr>
        <p:xfrm>
          <a:off x="4682418" y="2562224"/>
          <a:ext cx="2093913" cy="1603375"/>
        </p:xfrm>
        <a:graphic>
          <a:graphicData uri="http://schemas.openxmlformats.org/presentationml/2006/ole">
            <mc:AlternateContent xmlns:mc="http://schemas.openxmlformats.org/markup-compatibility/2006">
              <mc:Choice xmlns:v="urn:schemas-microsoft-com:vml" Requires="v">
                <p:oleObj name="Equation" r:id="rId7" imgW="1193760" imgH="914400" progId="Equation.DSMT4">
                  <p:embed/>
                </p:oleObj>
              </mc:Choice>
              <mc:Fallback>
                <p:oleObj name="Equation" r:id="rId7" imgW="1193760" imgH="914400" progId="Equation.DSMT4">
                  <p:embed/>
                  <p:pic>
                    <p:nvPicPr>
                      <p:cNvPr id="9" name="Object 8">
                        <a:extLst>
                          <a:ext uri="{FF2B5EF4-FFF2-40B4-BE49-F238E27FC236}">
                            <a16:creationId xmlns:a16="http://schemas.microsoft.com/office/drawing/2014/main" id="{E684D67C-7296-43DD-B009-8B18C17FC16D}"/>
                          </a:ext>
                        </a:extLst>
                      </p:cNvPr>
                      <p:cNvPicPr/>
                      <p:nvPr/>
                    </p:nvPicPr>
                    <p:blipFill>
                      <a:blip r:embed="rId8"/>
                      <a:stretch>
                        <a:fillRect/>
                      </a:stretch>
                    </p:blipFill>
                    <p:spPr>
                      <a:xfrm>
                        <a:off x="4682418" y="2562224"/>
                        <a:ext cx="2093913" cy="16033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D139D5C9-64AF-4AED-BE78-CDF443176AE8}"/>
              </a:ext>
            </a:extLst>
          </p:cNvPr>
          <p:cNvGraphicFramePr>
            <a:graphicFrameLocks noChangeAspect="1"/>
          </p:cNvGraphicFramePr>
          <p:nvPr>
            <p:extLst>
              <p:ext uri="{D42A27DB-BD31-4B8C-83A1-F6EECF244321}">
                <p14:modId xmlns:p14="http://schemas.microsoft.com/office/powerpoint/2010/main" val="3468830004"/>
              </p:ext>
            </p:extLst>
          </p:nvPr>
        </p:nvGraphicFramePr>
        <p:xfrm>
          <a:off x="36599" y="4522788"/>
          <a:ext cx="2116138" cy="1603375"/>
        </p:xfrm>
        <a:graphic>
          <a:graphicData uri="http://schemas.openxmlformats.org/presentationml/2006/ole">
            <mc:AlternateContent xmlns:mc="http://schemas.openxmlformats.org/markup-compatibility/2006">
              <mc:Choice xmlns:v="urn:schemas-microsoft-com:vml" Requires="v">
                <p:oleObj name="Equation" r:id="rId9" imgW="1206360" imgH="914400" progId="Equation.DSMT4">
                  <p:embed/>
                </p:oleObj>
              </mc:Choice>
              <mc:Fallback>
                <p:oleObj name="Equation" r:id="rId9" imgW="1206360" imgH="914400" progId="Equation.DSMT4">
                  <p:embed/>
                  <p:pic>
                    <p:nvPicPr>
                      <p:cNvPr id="10" name="Object 9">
                        <a:extLst>
                          <a:ext uri="{FF2B5EF4-FFF2-40B4-BE49-F238E27FC236}">
                            <a16:creationId xmlns:a16="http://schemas.microsoft.com/office/drawing/2014/main" id="{D139D5C9-64AF-4AED-BE78-CDF443176AE8}"/>
                          </a:ext>
                        </a:extLst>
                      </p:cNvPr>
                      <p:cNvPicPr/>
                      <p:nvPr/>
                    </p:nvPicPr>
                    <p:blipFill>
                      <a:blip r:embed="rId10"/>
                      <a:stretch>
                        <a:fillRect/>
                      </a:stretch>
                    </p:blipFill>
                    <p:spPr>
                      <a:xfrm>
                        <a:off x="36599" y="4522788"/>
                        <a:ext cx="2116138" cy="16033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B18AB41A-C57A-4E0D-A0C6-4D9DE0CC0367}"/>
              </a:ext>
            </a:extLst>
          </p:cNvPr>
          <p:cNvGraphicFramePr>
            <a:graphicFrameLocks noChangeAspect="1"/>
          </p:cNvGraphicFramePr>
          <p:nvPr>
            <p:extLst>
              <p:ext uri="{D42A27DB-BD31-4B8C-83A1-F6EECF244321}">
                <p14:modId xmlns:p14="http://schemas.microsoft.com/office/powerpoint/2010/main" val="1730841475"/>
              </p:ext>
            </p:extLst>
          </p:nvPr>
        </p:nvGraphicFramePr>
        <p:xfrm>
          <a:off x="4682418" y="4506381"/>
          <a:ext cx="2116138" cy="1603375"/>
        </p:xfrm>
        <a:graphic>
          <a:graphicData uri="http://schemas.openxmlformats.org/presentationml/2006/ole">
            <mc:AlternateContent xmlns:mc="http://schemas.openxmlformats.org/markup-compatibility/2006">
              <mc:Choice xmlns:v="urn:schemas-microsoft-com:vml" Requires="v">
                <p:oleObj name="Equation" r:id="rId11" imgW="1206360" imgH="914400" progId="Equation.DSMT4">
                  <p:embed/>
                </p:oleObj>
              </mc:Choice>
              <mc:Fallback>
                <p:oleObj name="Equation" r:id="rId11" imgW="1206360" imgH="914400" progId="Equation.DSMT4">
                  <p:embed/>
                  <p:pic>
                    <p:nvPicPr>
                      <p:cNvPr id="11" name="Object 10">
                        <a:extLst>
                          <a:ext uri="{FF2B5EF4-FFF2-40B4-BE49-F238E27FC236}">
                            <a16:creationId xmlns:a16="http://schemas.microsoft.com/office/drawing/2014/main" id="{B18AB41A-C57A-4E0D-A0C6-4D9DE0CC0367}"/>
                          </a:ext>
                        </a:extLst>
                      </p:cNvPr>
                      <p:cNvPicPr/>
                      <p:nvPr/>
                    </p:nvPicPr>
                    <p:blipFill>
                      <a:blip r:embed="rId12"/>
                      <a:stretch>
                        <a:fillRect/>
                      </a:stretch>
                    </p:blipFill>
                    <p:spPr>
                      <a:xfrm>
                        <a:off x="4682418" y="4506381"/>
                        <a:ext cx="2116138" cy="16033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D6FE4D3-5629-4876-8E77-A9264BE25AA9}"/>
              </a:ext>
            </a:extLst>
          </p:cNvPr>
          <p:cNvGraphicFramePr>
            <a:graphicFrameLocks noChangeAspect="1"/>
          </p:cNvGraphicFramePr>
          <p:nvPr>
            <p:extLst>
              <p:ext uri="{D42A27DB-BD31-4B8C-83A1-F6EECF244321}">
                <p14:modId xmlns:p14="http://schemas.microsoft.com/office/powerpoint/2010/main" val="2875702955"/>
              </p:ext>
            </p:extLst>
          </p:nvPr>
        </p:nvGraphicFramePr>
        <p:xfrm>
          <a:off x="2165438" y="2562224"/>
          <a:ext cx="2205037" cy="1603375"/>
        </p:xfrm>
        <a:graphic>
          <a:graphicData uri="http://schemas.openxmlformats.org/presentationml/2006/ole">
            <mc:AlternateContent xmlns:mc="http://schemas.openxmlformats.org/markup-compatibility/2006">
              <mc:Choice xmlns:v="urn:schemas-microsoft-com:vml" Requires="v">
                <p:oleObj name="Equation" r:id="rId13" imgW="1257120" imgH="914400" progId="Equation.DSMT4">
                  <p:embed/>
                </p:oleObj>
              </mc:Choice>
              <mc:Fallback>
                <p:oleObj name="Equation" r:id="rId13" imgW="1257120" imgH="914400" progId="Equation.DSMT4">
                  <p:embed/>
                  <p:pic>
                    <p:nvPicPr>
                      <p:cNvPr id="8" name="Object 7">
                        <a:extLst>
                          <a:ext uri="{FF2B5EF4-FFF2-40B4-BE49-F238E27FC236}">
                            <a16:creationId xmlns:a16="http://schemas.microsoft.com/office/drawing/2014/main" id="{2605F716-FD50-4E0B-9C5D-7E86BCD11908}"/>
                          </a:ext>
                        </a:extLst>
                      </p:cNvPr>
                      <p:cNvPicPr/>
                      <p:nvPr/>
                    </p:nvPicPr>
                    <p:blipFill>
                      <a:blip r:embed="rId14"/>
                      <a:stretch>
                        <a:fillRect/>
                      </a:stretch>
                    </p:blipFill>
                    <p:spPr>
                      <a:xfrm>
                        <a:off x="2165438" y="2562224"/>
                        <a:ext cx="2205037" cy="160337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3CBE199-4C66-412C-B1A5-448D26811BB6}"/>
              </a:ext>
            </a:extLst>
          </p:cNvPr>
          <p:cNvGraphicFramePr>
            <a:graphicFrameLocks noChangeAspect="1"/>
          </p:cNvGraphicFramePr>
          <p:nvPr>
            <p:extLst>
              <p:ext uri="{D42A27DB-BD31-4B8C-83A1-F6EECF244321}">
                <p14:modId xmlns:p14="http://schemas.microsoft.com/office/powerpoint/2010/main" val="1356510186"/>
              </p:ext>
            </p:extLst>
          </p:nvPr>
        </p:nvGraphicFramePr>
        <p:xfrm>
          <a:off x="6743700" y="2562225"/>
          <a:ext cx="2249488" cy="1603375"/>
        </p:xfrm>
        <a:graphic>
          <a:graphicData uri="http://schemas.openxmlformats.org/presentationml/2006/ole">
            <mc:AlternateContent xmlns:mc="http://schemas.openxmlformats.org/markup-compatibility/2006">
              <mc:Choice xmlns:v="urn:schemas-microsoft-com:vml" Requires="v">
                <p:oleObj name="Equation" r:id="rId15" imgW="1282680" imgH="914400" progId="Equation.DSMT4">
                  <p:embed/>
                </p:oleObj>
              </mc:Choice>
              <mc:Fallback>
                <p:oleObj name="Equation" r:id="rId15" imgW="1282680" imgH="914400" progId="Equation.DSMT4">
                  <p:embed/>
                  <p:pic>
                    <p:nvPicPr>
                      <p:cNvPr id="9" name="Object 8">
                        <a:extLst>
                          <a:ext uri="{FF2B5EF4-FFF2-40B4-BE49-F238E27FC236}">
                            <a16:creationId xmlns:a16="http://schemas.microsoft.com/office/drawing/2014/main" id="{E684D67C-7296-43DD-B009-8B18C17FC16D}"/>
                          </a:ext>
                        </a:extLst>
                      </p:cNvPr>
                      <p:cNvPicPr/>
                      <p:nvPr/>
                    </p:nvPicPr>
                    <p:blipFill>
                      <a:blip r:embed="rId16"/>
                      <a:stretch>
                        <a:fillRect/>
                      </a:stretch>
                    </p:blipFill>
                    <p:spPr>
                      <a:xfrm>
                        <a:off x="6743700" y="2562225"/>
                        <a:ext cx="2249488" cy="16033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EA36BC6F-CB56-44DC-9748-DF45208911EF}"/>
              </a:ext>
            </a:extLst>
          </p:cNvPr>
          <p:cNvGraphicFramePr>
            <a:graphicFrameLocks noChangeAspect="1"/>
          </p:cNvGraphicFramePr>
          <p:nvPr>
            <p:extLst>
              <p:ext uri="{D42A27DB-BD31-4B8C-83A1-F6EECF244321}">
                <p14:modId xmlns:p14="http://schemas.microsoft.com/office/powerpoint/2010/main" val="2345898272"/>
              </p:ext>
            </p:extLst>
          </p:nvPr>
        </p:nvGraphicFramePr>
        <p:xfrm>
          <a:off x="2187575" y="4522788"/>
          <a:ext cx="2249488" cy="1603375"/>
        </p:xfrm>
        <a:graphic>
          <a:graphicData uri="http://schemas.openxmlformats.org/presentationml/2006/ole">
            <mc:AlternateContent xmlns:mc="http://schemas.openxmlformats.org/markup-compatibility/2006">
              <mc:Choice xmlns:v="urn:schemas-microsoft-com:vml" Requires="v">
                <p:oleObj name="Equation" r:id="rId17" imgW="1282680" imgH="914400" progId="Equation.DSMT4">
                  <p:embed/>
                </p:oleObj>
              </mc:Choice>
              <mc:Fallback>
                <p:oleObj name="Equation" r:id="rId17" imgW="1282680" imgH="914400" progId="Equation.DSMT4">
                  <p:embed/>
                  <p:pic>
                    <p:nvPicPr>
                      <p:cNvPr id="10" name="Object 9">
                        <a:extLst>
                          <a:ext uri="{FF2B5EF4-FFF2-40B4-BE49-F238E27FC236}">
                            <a16:creationId xmlns:a16="http://schemas.microsoft.com/office/drawing/2014/main" id="{D139D5C9-64AF-4AED-BE78-CDF443176AE8}"/>
                          </a:ext>
                        </a:extLst>
                      </p:cNvPr>
                      <p:cNvPicPr/>
                      <p:nvPr/>
                    </p:nvPicPr>
                    <p:blipFill>
                      <a:blip r:embed="rId18"/>
                      <a:stretch>
                        <a:fillRect/>
                      </a:stretch>
                    </p:blipFill>
                    <p:spPr>
                      <a:xfrm>
                        <a:off x="2187575" y="4522788"/>
                        <a:ext cx="2249488" cy="16033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4BF3689-3CA7-4FE1-836B-3A49717FFFB4}"/>
              </a:ext>
            </a:extLst>
          </p:cNvPr>
          <p:cNvGraphicFramePr>
            <a:graphicFrameLocks noChangeAspect="1"/>
          </p:cNvGraphicFramePr>
          <p:nvPr>
            <p:extLst>
              <p:ext uri="{D42A27DB-BD31-4B8C-83A1-F6EECF244321}">
                <p14:modId xmlns:p14="http://schemas.microsoft.com/office/powerpoint/2010/main" val="200582319"/>
              </p:ext>
            </p:extLst>
          </p:nvPr>
        </p:nvGraphicFramePr>
        <p:xfrm>
          <a:off x="6808788" y="4522788"/>
          <a:ext cx="2249487" cy="1603375"/>
        </p:xfrm>
        <a:graphic>
          <a:graphicData uri="http://schemas.openxmlformats.org/presentationml/2006/ole">
            <mc:AlternateContent xmlns:mc="http://schemas.openxmlformats.org/markup-compatibility/2006">
              <mc:Choice xmlns:v="urn:schemas-microsoft-com:vml" Requires="v">
                <p:oleObj name="Equation" r:id="rId19" imgW="1282680" imgH="914400" progId="Equation.DSMT4">
                  <p:embed/>
                </p:oleObj>
              </mc:Choice>
              <mc:Fallback>
                <p:oleObj name="Equation" r:id="rId19" imgW="1282680" imgH="914400" progId="Equation.DSMT4">
                  <p:embed/>
                  <p:pic>
                    <p:nvPicPr>
                      <p:cNvPr id="11" name="Object 10">
                        <a:extLst>
                          <a:ext uri="{FF2B5EF4-FFF2-40B4-BE49-F238E27FC236}">
                            <a16:creationId xmlns:a16="http://schemas.microsoft.com/office/drawing/2014/main" id="{B18AB41A-C57A-4E0D-A0C6-4D9DE0CC0367}"/>
                          </a:ext>
                        </a:extLst>
                      </p:cNvPr>
                      <p:cNvPicPr/>
                      <p:nvPr/>
                    </p:nvPicPr>
                    <p:blipFill>
                      <a:blip r:embed="rId20"/>
                      <a:stretch>
                        <a:fillRect/>
                      </a:stretch>
                    </p:blipFill>
                    <p:spPr>
                      <a:xfrm>
                        <a:off x="6808788" y="4522788"/>
                        <a:ext cx="2249487" cy="1603375"/>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42CC5DAD-3393-4D47-AC78-9C623C250E75}"/>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96366363"/>
      </p:ext>
    </p:extLst>
  </p:cSld>
  <p:clrMapOvr>
    <a:masterClrMapping/>
  </p:clrMapOvr>
  <mc:AlternateContent xmlns:mc="http://schemas.openxmlformats.org/markup-compatibility/2006" xmlns:p14="http://schemas.microsoft.com/office/powerpoint/2010/main">
    <mc:Choice Requires="p14">
      <p:transition spd="slow" p14:dur="2000" advTm="116656"/>
    </mc:Choice>
    <mc:Fallback xmlns="">
      <p:transition spd="slow" advTm="116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transpose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The process of reflecting each entry through the diagonal</a:t>
            </a:r>
            <a:br>
              <a:rPr lang="en-US" dirty="0"/>
            </a:br>
            <a:r>
              <a:rPr lang="en-US" dirty="0"/>
              <a:t>is called taking the transpose of a given matrix </a:t>
            </a:r>
            <a:r>
              <a:rPr lang="en-US" i="1" dirty="0">
                <a:latin typeface="Times New Roman" panose="02020603050405020304" pitchFamily="18" charset="0"/>
              </a:rPr>
              <a:t>A</a:t>
            </a:r>
            <a:endParaRPr lang="en-US" dirty="0"/>
          </a:p>
          <a:p>
            <a:pPr lvl="1"/>
            <a:r>
              <a:rPr lang="en-US" dirty="0"/>
              <a:t>The transpose is denoted as </a:t>
            </a:r>
            <a:r>
              <a:rPr lang="en-US" i="1" dirty="0">
                <a:latin typeface="Times New Roman" panose="02020603050405020304" pitchFamily="18" charset="0"/>
              </a:rPr>
              <a:t>A</a:t>
            </a:r>
            <a:r>
              <a:rPr lang="en-US" baseline="30000" dirty="0">
                <a:latin typeface="Times New Roman" panose="02020603050405020304" pitchFamily="18" charset="0"/>
              </a:rPr>
              <a:t>T</a:t>
            </a:r>
            <a:endParaRPr lang="en-US" dirty="0">
              <a:latin typeface="Times New Roman" panose="02020603050405020304" pitchFamily="18" charset="0"/>
            </a:endParaRPr>
          </a:p>
          <a:p>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Matrices of orthonormal vectors and their inverses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8" name="Object 7">
            <a:extLst>
              <a:ext uri="{FF2B5EF4-FFF2-40B4-BE49-F238E27FC236}">
                <a16:creationId xmlns:a16="http://schemas.microsoft.com/office/drawing/2014/main" id="{2605F716-FD50-4E0B-9C5D-7E86BCD11908}"/>
              </a:ext>
            </a:extLst>
          </p:cNvPr>
          <p:cNvGraphicFramePr>
            <a:graphicFrameLocks noChangeAspect="1"/>
          </p:cNvGraphicFramePr>
          <p:nvPr>
            <p:extLst>
              <p:ext uri="{D42A27DB-BD31-4B8C-83A1-F6EECF244321}">
                <p14:modId xmlns:p14="http://schemas.microsoft.com/office/powerpoint/2010/main" val="2786204034"/>
              </p:ext>
            </p:extLst>
          </p:nvPr>
        </p:nvGraphicFramePr>
        <p:xfrm>
          <a:off x="1531938" y="2924175"/>
          <a:ext cx="2695575" cy="1603375"/>
        </p:xfrm>
        <a:graphic>
          <a:graphicData uri="http://schemas.openxmlformats.org/presentationml/2006/ole">
            <mc:AlternateContent xmlns:mc="http://schemas.openxmlformats.org/markup-compatibility/2006">
              <mc:Choice xmlns:v="urn:schemas-microsoft-com:vml" Requires="v">
                <p:oleObj name="Equation" r:id="rId5" imgW="1536480" imgH="914400" progId="Equation.DSMT4">
                  <p:embed/>
                </p:oleObj>
              </mc:Choice>
              <mc:Fallback>
                <p:oleObj name="Equation" r:id="rId5" imgW="1536480" imgH="914400" progId="Equation.DSMT4">
                  <p:embed/>
                  <p:pic>
                    <p:nvPicPr>
                      <p:cNvPr id="8" name="Object 7">
                        <a:extLst>
                          <a:ext uri="{FF2B5EF4-FFF2-40B4-BE49-F238E27FC236}">
                            <a16:creationId xmlns:a16="http://schemas.microsoft.com/office/drawing/2014/main" id="{2605F716-FD50-4E0B-9C5D-7E86BCD11908}"/>
                          </a:ext>
                        </a:extLst>
                      </p:cNvPr>
                      <p:cNvPicPr/>
                      <p:nvPr/>
                    </p:nvPicPr>
                    <p:blipFill>
                      <a:blip r:embed="rId6"/>
                      <a:stretch>
                        <a:fillRect/>
                      </a:stretch>
                    </p:blipFill>
                    <p:spPr>
                      <a:xfrm>
                        <a:off x="1531938" y="2924175"/>
                        <a:ext cx="2695575" cy="16033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D6FE4D3-5629-4876-8E77-A9264BE25AA9}"/>
              </a:ext>
            </a:extLst>
          </p:cNvPr>
          <p:cNvGraphicFramePr>
            <a:graphicFrameLocks noChangeAspect="1"/>
          </p:cNvGraphicFramePr>
          <p:nvPr>
            <p:extLst>
              <p:ext uri="{D42A27DB-BD31-4B8C-83A1-F6EECF244321}">
                <p14:modId xmlns:p14="http://schemas.microsoft.com/office/powerpoint/2010/main" val="3969281581"/>
              </p:ext>
            </p:extLst>
          </p:nvPr>
        </p:nvGraphicFramePr>
        <p:xfrm>
          <a:off x="4554538" y="2924175"/>
          <a:ext cx="3005137" cy="1603375"/>
        </p:xfrm>
        <a:graphic>
          <a:graphicData uri="http://schemas.openxmlformats.org/presentationml/2006/ole">
            <mc:AlternateContent xmlns:mc="http://schemas.openxmlformats.org/markup-compatibility/2006">
              <mc:Choice xmlns:v="urn:schemas-microsoft-com:vml" Requires="v">
                <p:oleObj name="Equation" r:id="rId7" imgW="1714320" imgH="914400" progId="Equation.DSMT4">
                  <p:embed/>
                </p:oleObj>
              </mc:Choice>
              <mc:Fallback>
                <p:oleObj name="Equation" r:id="rId7" imgW="1714320" imgH="914400" progId="Equation.DSMT4">
                  <p:embed/>
                  <p:pic>
                    <p:nvPicPr>
                      <p:cNvPr id="12" name="Object 11">
                        <a:extLst>
                          <a:ext uri="{FF2B5EF4-FFF2-40B4-BE49-F238E27FC236}">
                            <a16:creationId xmlns:a16="http://schemas.microsoft.com/office/drawing/2014/main" id="{AD6FE4D3-5629-4876-8E77-A9264BE25AA9}"/>
                          </a:ext>
                        </a:extLst>
                      </p:cNvPr>
                      <p:cNvPicPr/>
                      <p:nvPr/>
                    </p:nvPicPr>
                    <p:blipFill>
                      <a:blip r:embed="rId8"/>
                      <a:stretch>
                        <a:fillRect/>
                      </a:stretch>
                    </p:blipFill>
                    <p:spPr>
                      <a:xfrm>
                        <a:off x="4554538" y="2924175"/>
                        <a:ext cx="3005137" cy="1603375"/>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F7C5D459-11FB-46C6-855C-2176D74F148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66170524"/>
      </p:ext>
    </p:extLst>
  </p:cSld>
  <p:clrMapOvr>
    <a:masterClrMapping/>
  </p:clrMapOvr>
  <mc:AlternateContent xmlns:mc="http://schemas.openxmlformats.org/markup-compatibility/2006" xmlns:p14="http://schemas.microsoft.com/office/powerpoint/2010/main">
    <mc:Choice Requires="p14">
      <p:transition spd="slow" p14:dur="2000" advTm="77619"/>
    </mc:Choice>
    <mc:Fallback xmlns="">
      <p:transition spd="slow" advTm="77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transpose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If </a:t>
            </a:r>
            <a:r>
              <a:rPr lang="en-US" i="1" dirty="0"/>
              <a:t>P</a:t>
            </a:r>
            <a:r>
              <a:rPr lang="en-US" dirty="0"/>
              <a:t> is a permutation matrix, then the inverse is the transpose</a:t>
            </a:r>
          </a:p>
          <a:p>
            <a:pPr marL="0" indent="0" algn="ctr">
              <a:buNone/>
            </a:pPr>
            <a:r>
              <a:rPr lang="en-US" i="1" dirty="0">
                <a:latin typeface="Times New Roman" panose="02020603050405020304" pitchFamily="18" charset="0"/>
              </a:rPr>
              <a:t>P</a:t>
            </a:r>
            <a:r>
              <a:rPr lang="en-US" baseline="30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P</a:t>
            </a:r>
            <a:r>
              <a:rPr lang="en-US" baseline="30000" dirty="0">
                <a:latin typeface="Times New Roman" panose="02020603050405020304" pitchFamily="18" charset="0"/>
              </a:rPr>
              <a:t>T</a:t>
            </a:r>
            <a:endParaRPr lang="en-US" i="1" dirty="0">
              <a:latin typeface="Times New Roman" panose="02020603050405020304" pitchFamily="18" charset="0"/>
            </a:endParaRPr>
          </a:p>
          <a:p>
            <a:pPr lvl="1"/>
            <a:r>
              <a:rPr lang="en-US" dirty="0"/>
              <a:t>This is one case where it is not necessary to explicitly</a:t>
            </a:r>
            <a:br>
              <a:rPr lang="en-US" dirty="0"/>
            </a:br>
            <a:r>
              <a:rPr lang="en-US" dirty="0"/>
              <a:t>calculate the inverse,</a:t>
            </a:r>
            <a:br>
              <a:rPr lang="en-US" dirty="0"/>
            </a:br>
            <a:r>
              <a:rPr lang="en-US" dirty="0"/>
              <a:t>	but if you were, you would get the transpose</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Matrices of orthonormal vectors and their inverses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a:extLst>
              <a:ext uri="{FF2B5EF4-FFF2-40B4-BE49-F238E27FC236}">
                <a16:creationId xmlns:a16="http://schemas.microsoft.com/office/drawing/2014/main" id="{FEDC9809-04F1-46C2-ADD2-7B6E9A2FD2F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84993376"/>
      </p:ext>
    </p:extLst>
  </p:cSld>
  <p:clrMapOvr>
    <a:masterClrMapping/>
  </p:clrMapOvr>
  <mc:AlternateContent xmlns:mc="http://schemas.openxmlformats.org/markup-compatibility/2006" xmlns:p14="http://schemas.microsoft.com/office/powerpoint/2010/main">
    <mc:Choice Requires="p14">
      <p:transition spd="slow" p14:dur="2000" advTm="30848"/>
    </mc:Choice>
    <mc:Fallback xmlns="">
      <p:transition spd="slow" advTm="30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Orthonormal bases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Recall that the identity matrix and permutation matrices are</a:t>
            </a:r>
            <a:br>
              <a:rPr lang="en-US" dirty="0"/>
            </a:br>
            <a:r>
              <a:rPr lang="en-US" dirty="0"/>
              <a:t>comprised of columns that make up a canonical basis for </a:t>
            </a:r>
            <a:r>
              <a:rPr lang="en-US" b="1" dirty="0"/>
              <a:t>R</a:t>
            </a:r>
            <a:r>
              <a:rPr lang="en-US" i="1" baseline="30000" dirty="0"/>
              <a:t>n</a:t>
            </a:r>
            <a:endParaRPr lang="en-US" dirty="0"/>
          </a:p>
          <a:p>
            <a:endParaRPr lang="en-US" i="1" dirty="0"/>
          </a:p>
          <a:p>
            <a:endParaRPr lang="en-US" i="1" dirty="0"/>
          </a:p>
          <a:p>
            <a:endParaRPr lang="en-US" i="1" dirty="0"/>
          </a:p>
          <a:p>
            <a:endParaRPr lang="en-US" i="1" dirty="0"/>
          </a:p>
          <a:p>
            <a:endParaRPr lang="en-US" dirty="0"/>
          </a:p>
          <a:p>
            <a:r>
              <a:rPr lang="en-US" dirty="0"/>
              <a:t>What if we had a different orthonormal basis?</a:t>
            </a:r>
          </a:p>
        </p:txBody>
      </p:sp>
      <p:sp>
        <p:nvSpPr>
          <p:cNvPr id="4" name="Footer Placeholder 3"/>
          <p:cNvSpPr>
            <a:spLocks noGrp="1"/>
          </p:cNvSpPr>
          <p:nvPr>
            <p:ph type="ftr" sz="quarter" idx="11"/>
          </p:nvPr>
        </p:nvSpPr>
        <p:spPr/>
        <p:txBody>
          <a:bodyPr/>
          <a:lstStyle/>
          <a:p>
            <a:r>
              <a:rPr lang="en-US"/>
              <a:t>Matrices of orthonormal vectors and their inverses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1" name="Object 10">
            <a:extLst>
              <a:ext uri="{FF2B5EF4-FFF2-40B4-BE49-F238E27FC236}">
                <a16:creationId xmlns:a16="http://schemas.microsoft.com/office/drawing/2014/main" id="{3FD81433-B122-4152-A884-8838976BCFEC}"/>
              </a:ext>
            </a:extLst>
          </p:cNvPr>
          <p:cNvGraphicFramePr>
            <a:graphicFrameLocks noChangeAspect="1"/>
          </p:cNvGraphicFramePr>
          <p:nvPr>
            <p:extLst>
              <p:ext uri="{D42A27DB-BD31-4B8C-83A1-F6EECF244321}">
                <p14:modId xmlns:p14="http://schemas.microsoft.com/office/powerpoint/2010/main" val="1980886514"/>
              </p:ext>
            </p:extLst>
          </p:nvPr>
        </p:nvGraphicFramePr>
        <p:xfrm>
          <a:off x="3319438" y="2480448"/>
          <a:ext cx="2674937" cy="1603375"/>
        </p:xfrm>
        <a:graphic>
          <a:graphicData uri="http://schemas.openxmlformats.org/presentationml/2006/ole">
            <mc:AlternateContent xmlns:mc="http://schemas.openxmlformats.org/markup-compatibility/2006">
              <mc:Choice xmlns:v="urn:schemas-microsoft-com:vml" Requires="v">
                <p:oleObj name="Equation" r:id="rId5" imgW="1523880" imgH="914400" progId="Equation.DSMT4">
                  <p:embed/>
                </p:oleObj>
              </mc:Choice>
              <mc:Fallback>
                <p:oleObj name="Equation" r:id="rId5" imgW="1523880" imgH="914400" progId="Equation.DSMT4">
                  <p:embed/>
                  <p:pic>
                    <p:nvPicPr>
                      <p:cNvPr id="9" name="Object 8">
                        <a:extLst>
                          <a:ext uri="{FF2B5EF4-FFF2-40B4-BE49-F238E27FC236}">
                            <a16:creationId xmlns:a16="http://schemas.microsoft.com/office/drawing/2014/main" id="{D2EA0933-CF7C-47CA-86DF-1E5415C92810}"/>
                          </a:ext>
                        </a:extLst>
                      </p:cNvPr>
                      <p:cNvPicPr/>
                      <p:nvPr/>
                    </p:nvPicPr>
                    <p:blipFill>
                      <a:blip r:embed="rId6"/>
                      <a:stretch>
                        <a:fillRect/>
                      </a:stretch>
                    </p:blipFill>
                    <p:spPr>
                      <a:xfrm>
                        <a:off x="3319438" y="2480448"/>
                        <a:ext cx="2674937" cy="16033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532294F1-BD3A-4EB8-8BA8-D55F16402550}"/>
              </a:ext>
            </a:extLst>
          </p:cNvPr>
          <p:cNvGraphicFramePr>
            <a:graphicFrameLocks noChangeAspect="1"/>
          </p:cNvGraphicFramePr>
          <p:nvPr>
            <p:extLst>
              <p:ext uri="{D42A27DB-BD31-4B8C-83A1-F6EECF244321}">
                <p14:modId xmlns:p14="http://schemas.microsoft.com/office/powerpoint/2010/main" val="3179311163"/>
              </p:ext>
            </p:extLst>
          </p:nvPr>
        </p:nvGraphicFramePr>
        <p:xfrm>
          <a:off x="603740" y="4818307"/>
          <a:ext cx="3252788" cy="1603375"/>
        </p:xfrm>
        <a:graphic>
          <a:graphicData uri="http://schemas.openxmlformats.org/presentationml/2006/ole">
            <mc:AlternateContent xmlns:mc="http://schemas.openxmlformats.org/markup-compatibility/2006">
              <mc:Choice xmlns:v="urn:schemas-microsoft-com:vml" Requires="v">
                <p:oleObj name="Equation" r:id="rId7" imgW="1854000" imgH="914400" progId="Equation.DSMT4">
                  <p:embed/>
                </p:oleObj>
              </mc:Choice>
              <mc:Fallback>
                <p:oleObj name="Equation" r:id="rId7" imgW="1854000" imgH="914400" progId="Equation.DSMT4">
                  <p:embed/>
                  <p:pic>
                    <p:nvPicPr>
                      <p:cNvPr id="11" name="Object 10">
                        <a:extLst>
                          <a:ext uri="{FF2B5EF4-FFF2-40B4-BE49-F238E27FC236}">
                            <a16:creationId xmlns:a16="http://schemas.microsoft.com/office/drawing/2014/main" id="{3FD81433-B122-4152-A884-8838976BCFEC}"/>
                          </a:ext>
                        </a:extLst>
                      </p:cNvPr>
                      <p:cNvPicPr/>
                      <p:nvPr/>
                    </p:nvPicPr>
                    <p:blipFill>
                      <a:blip r:embed="rId8"/>
                      <a:stretch>
                        <a:fillRect/>
                      </a:stretch>
                    </p:blipFill>
                    <p:spPr>
                      <a:xfrm>
                        <a:off x="603740" y="4818307"/>
                        <a:ext cx="3252788" cy="160337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EC18320-BC9F-44CC-BBFD-79CCEC3D815D}"/>
              </a:ext>
            </a:extLst>
          </p:cNvPr>
          <p:cNvGraphicFramePr>
            <a:graphicFrameLocks noChangeAspect="1"/>
          </p:cNvGraphicFramePr>
          <p:nvPr>
            <p:extLst>
              <p:ext uri="{D42A27DB-BD31-4B8C-83A1-F6EECF244321}">
                <p14:modId xmlns:p14="http://schemas.microsoft.com/office/powerpoint/2010/main" val="1186715830"/>
              </p:ext>
            </p:extLst>
          </p:nvPr>
        </p:nvGraphicFramePr>
        <p:xfrm>
          <a:off x="4268055" y="4818308"/>
          <a:ext cx="3698875" cy="1603375"/>
        </p:xfrm>
        <a:graphic>
          <a:graphicData uri="http://schemas.openxmlformats.org/presentationml/2006/ole">
            <mc:AlternateContent xmlns:mc="http://schemas.openxmlformats.org/markup-compatibility/2006">
              <mc:Choice xmlns:v="urn:schemas-microsoft-com:vml" Requires="v">
                <p:oleObj name="Equation" r:id="rId9" imgW="2108160" imgH="914400" progId="Equation.DSMT4">
                  <p:embed/>
                </p:oleObj>
              </mc:Choice>
              <mc:Fallback>
                <p:oleObj name="Equation" r:id="rId9" imgW="2108160" imgH="914400" progId="Equation.DSMT4">
                  <p:embed/>
                  <p:pic>
                    <p:nvPicPr>
                      <p:cNvPr id="12" name="Object 11">
                        <a:extLst>
                          <a:ext uri="{FF2B5EF4-FFF2-40B4-BE49-F238E27FC236}">
                            <a16:creationId xmlns:a16="http://schemas.microsoft.com/office/drawing/2014/main" id="{532294F1-BD3A-4EB8-8BA8-D55F16402550}"/>
                          </a:ext>
                        </a:extLst>
                      </p:cNvPr>
                      <p:cNvPicPr/>
                      <p:nvPr/>
                    </p:nvPicPr>
                    <p:blipFill>
                      <a:blip r:embed="rId10"/>
                      <a:stretch>
                        <a:fillRect/>
                      </a:stretch>
                    </p:blipFill>
                    <p:spPr>
                      <a:xfrm>
                        <a:off x="4268055" y="4818308"/>
                        <a:ext cx="3698875" cy="1603375"/>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09BD39C0-7078-4210-9946-FE27DE27A8B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75634384"/>
      </p:ext>
    </p:extLst>
  </p:cSld>
  <p:clrMapOvr>
    <a:masterClrMapping/>
  </p:clrMapOvr>
  <mc:AlternateContent xmlns:mc="http://schemas.openxmlformats.org/markup-compatibility/2006" xmlns:p14="http://schemas.microsoft.com/office/powerpoint/2010/main">
    <mc:Choice Requires="p14">
      <p:transition spd="slow" p14:dur="2000" advTm="72347"/>
    </mc:Choice>
    <mc:Fallback xmlns="">
      <p:transition spd="slow" advTm="72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Orthonormal bases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Consider the matrices:</a:t>
            </a:r>
          </a:p>
          <a:p>
            <a:endParaRPr lang="en-US" i="1" dirty="0"/>
          </a:p>
          <a:p>
            <a:endParaRPr lang="en-US" i="1" dirty="0"/>
          </a:p>
          <a:p>
            <a:endParaRPr lang="en-US" i="1" dirty="0"/>
          </a:p>
          <a:p>
            <a:endParaRPr lang="en-US" i="1" dirty="0"/>
          </a:p>
          <a:p>
            <a:endParaRPr lang="en-US" dirty="0"/>
          </a:p>
          <a:p>
            <a:pPr lvl="1"/>
            <a:r>
              <a:rPr lang="en-US" dirty="0"/>
              <a:t>What happens if we calculate </a:t>
            </a:r>
            <a:r>
              <a:rPr lang="en-US" i="1" dirty="0"/>
              <a:t>A</a:t>
            </a:r>
            <a:r>
              <a:rPr lang="en-US" baseline="30000" dirty="0"/>
              <a:t>T</a:t>
            </a:r>
            <a:r>
              <a:rPr lang="en-US" i="1" dirty="0"/>
              <a:t>A</a:t>
            </a:r>
            <a:r>
              <a:rPr lang="en-US" dirty="0"/>
              <a:t> or</a:t>
            </a:r>
            <a:r>
              <a:rPr lang="en-US" i="1" dirty="0"/>
              <a:t> B</a:t>
            </a:r>
            <a:r>
              <a:rPr lang="en-US" baseline="30000" dirty="0"/>
              <a:t>T</a:t>
            </a:r>
            <a:r>
              <a:rPr lang="en-US" i="1" dirty="0"/>
              <a:t>B</a:t>
            </a:r>
            <a:r>
              <a:rPr lang="en-US" dirty="0"/>
              <a:t>?</a:t>
            </a:r>
          </a:p>
        </p:txBody>
      </p:sp>
      <p:sp>
        <p:nvSpPr>
          <p:cNvPr id="4" name="Footer Placeholder 3"/>
          <p:cNvSpPr>
            <a:spLocks noGrp="1"/>
          </p:cNvSpPr>
          <p:nvPr>
            <p:ph type="ftr" sz="quarter" idx="11"/>
          </p:nvPr>
        </p:nvSpPr>
        <p:spPr/>
        <p:txBody>
          <a:bodyPr/>
          <a:lstStyle/>
          <a:p>
            <a:r>
              <a:rPr lang="en-US"/>
              <a:t>Matrices of orthonormal vectors and their inverses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4" name="Object 13">
            <a:extLst>
              <a:ext uri="{FF2B5EF4-FFF2-40B4-BE49-F238E27FC236}">
                <a16:creationId xmlns:a16="http://schemas.microsoft.com/office/drawing/2014/main" id="{311D19B0-9B8B-4AF9-8882-6C2B37B2C356}"/>
              </a:ext>
            </a:extLst>
          </p:cNvPr>
          <p:cNvGraphicFramePr>
            <a:graphicFrameLocks noChangeAspect="1"/>
          </p:cNvGraphicFramePr>
          <p:nvPr>
            <p:extLst>
              <p:ext uri="{D42A27DB-BD31-4B8C-83A1-F6EECF244321}">
                <p14:modId xmlns:p14="http://schemas.microsoft.com/office/powerpoint/2010/main" val="874203595"/>
              </p:ext>
            </p:extLst>
          </p:nvPr>
        </p:nvGraphicFramePr>
        <p:xfrm>
          <a:off x="581025" y="2259013"/>
          <a:ext cx="3297238" cy="1603375"/>
        </p:xfrm>
        <a:graphic>
          <a:graphicData uri="http://schemas.openxmlformats.org/presentationml/2006/ole">
            <mc:AlternateContent xmlns:mc="http://schemas.openxmlformats.org/markup-compatibility/2006">
              <mc:Choice xmlns:v="urn:schemas-microsoft-com:vml" Requires="v">
                <p:oleObj name="Equation" r:id="rId5" imgW="1879560" imgH="914400" progId="Equation.DSMT4">
                  <p:embed/>
                </p:oleObj>
              </mc:Choice>
              <mc:Fallback>
                <p:oleObj name="Equation" r:id="rId5" imgW="1879560" imgH="914400" progId="Equation.DSMT4">
                  <p:embed/>
                  <p:pic>
                    <p:nvPicPr>
                      <p:cNvPr id="8" name="Object 7">
                        <a:extLst>
                          <a:ext uri="{FF2B5EF4-FFF2-40B4-BE49-F238E27FC236}">
                            <a16:creationId xmlns:a16="http://schemas.microsoft.com/office/drawing/2014/main" id="{2605F716-FD50-4E0B-9C5D-7E86BCD11908}"/>
                          </a:ext>
                        </a:extLst>
                      </p:cNvPr>
                      <p:cNvPicPr/>
                      <p:nvPr/>
                    </p:nvPicPr>
                    <p:blipFill>
                      <a:blip r:embed="rId6"/>
                      <a:stretch>
                        <a:fillRect/>
                      </a:stretch>
                    </p:blipFill>
                    <p:spPr>
                      <a:xfrm>
                        <a:off x="581025" y="2259013"/>
                        <a:ext cx="3297238" cy="16033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EF60B92E-C023-4FE9-8EA0-EFF6675AA41B}"/>
              </a:ext>
            </a:extLst>
          </p:cNvPr>
          <p:cNvGraphicFramePr>
            <a:graphicFrameLocks noChangeAspect="1"/>
          </p:cNvGraphicFramePr>
          <p:nvPr>
            <p:extLst>
              <p:ext uri="{D42A27DB-BD31-4B8C-83A1-F6EECF244321}">
                <p14:modId xmlns:p14="http://schemas.microsoft.com/office/powerpoint/2010/main" val="2601088456"/>
              </p:ext>
            </p:extLst>
          </p:nvPr>
        </p:nvGraphicFramePr>
        <p:xfrm>
          <a:off x="4606925" y="2201863"/>
          <a:ext cx="3741738" cy="1603375"/>
        </p:xfrm>
        <a:graphic>
          <a:graphicData uri="http://schemas.openxmlformats.org/presentationml/2006/ole">
            <mc:AlternateContent xmlns:mc="http://schemas.openxmlformats.org/markup-compatibility/2006">
              <mc:Choice xmlns:v="urn:schemas-microsoft-com:vml" Requires="v">
                <p:oleObj name="Equation" r:id="rId7" imgW="2133360" imgH="914400" progId="Equation.DSMT4">
                  <p:embed/>
                </p:oleObj>
              </mc:Choice>
              <mc:Fallback>
                <p:oleObj name="Equation" r:id="rId7" imgW="2133360" imgH="914400" progId="Equation.DSMT4">
                  <p:embed/>
                  <p:pic>
                    <p:nvPicPr>
                      <p:cNvPr id="14" name="Object 13">
                        <a:extLst>
                          <a:ext uri="{FF2B5EF4-FFF2-40B4-BE49-F238E27FC236}">
                            <a16:creationId xmlns:a16="http://schemas.microsoft.com/office/drawing/2014/main" id="{311D19B0-9B8B-4AF9-8882-6C2B37B2C356}"/>
                          </a:ext>
                        </a:extLst>
                      </p:cNvPr>
                      <p:cNvPicPr/>
                      <p:nvPr/>
                    </p:nvPicPr>
                    <p:blipFill>
                      <a:blip r:embed="rId8"/>
                      <a:stretch>
                        <a:fillRect/>
                      </a:stretch>
                    </p:blipFill>
                    <p:spPr>
                      <a:xfrm>
                        <a:off x="4606925" y="2201863"/>
                        <a:ext cx="3741738" cy="160337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630769F4-9F04-43A5-BC78-A4E3422A31E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19286945"/>
      </p:ext>
    </p:extLst>
  </p:cSld>
  <p:clrMapOvr>
    <a:masterClrMapping/>
  </p:clrMapOvr>
  <mc:AlternateContent xmlns:mc="http://schemas.openxmlformats.org/markup-compatibility/2006" xmlns:p14="http://schemas.microsoft.com/office/powerpoint/2010/main">
    <mc:Choice Requires="p14">
      <p:transition spd="slow" p14:dur="2000" advTm="29339"/>
    </mc:Choice>
    <mc:Fallback xmlns="">
      <p:transition spd="slow" advTm="29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Orthonormal bases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Calculating </a:t>
            </a:r>
            <a:r>
              <a:rPr lang="en-US" i="1" dirty="0">
                <a:latin typeface="Times New Roman" panose="02020603050405020304" pitchFamily="18" charset="0"/>
              </a:rPr>
              <a:t>A</a:t>
            </a:r>
            <a:r>
              <a:rPr lang="en-US" baseline="30000" dirty="0">
                <a:latin typeface="Times New Roman" panose="02020603050405020304" pitchFamily="18" charset="0"/>
              </a:rPr>
              <a:t>T</a:t>
            </a:r>
            <a:r>
              <a:rPr lang="en-US" i="1" dirty="0">
                <a:latin typeface="Times New Roman" panose="02020603050405020304" pitchFamily="18" charset="0"/>
              </a:rPr>
              <a:t>A</a:t>
            </a:r>
            <a:r>
              <a:rPr lang="en-US" dirty="0"/>
              <a:t>:</a:t>
            </a:r>
          </a:p>
          <a:p>
            <a:endParaRPr lang="en-US" i="1" dirty="0"/>
          </a:p>
          <a:p>
            <a:endParaRPr lang="en-US" i="1" dirty="0"/>
          </a:p>
          <a:p>
            <a:endParaRPr lang="en-US" i="1" dirty="0"/>
          </a:p>
          <a:p>
            <a:endParaRPr lang="en-US" i="1" dirty="0"/>
          </a:p>
          <a:p>
            <a:endParaRPr lang="en-US" i="1" dirty="0"/>
          </a:p>
          <a:p>
            <a:r>
              <a:rPr lang="en-US" dirty="0"/>
              <a:t>We get the same result calculating </a:t>
            </a:r>
            <a:r>
              <a:rPr lang="en-US" i="1" dirty="0">
                <a:latin typeface="Times New Roman" panose="02020603050405020304" pitchFamily="18" charset="0"/>
              </a:rPr>
              <a:t>AA</a:t>
            </a:r>
            <a:r>
              <a:rPr lang="en-US" baseline="30000" dirty="0">
                <a:latin typeface="Times New Roman" panose="02020603050405020304" pitchFamily="18" charset="0"/>
              </a:rPr>
              <a:t>T</a:t>
            </a:r>
            <a:r>
              <a:rPr lang="en-US" dirty="0"/>
              <a:t>:</a:t>
            </a:r>
          </a:p>
          <a:p>
            <a:endParaRPr lang="en-US" i="1" dirty="0"/>
          </a:p>
          <a:p>
            <a:endParaRPr lang="en-US" i="1" dirty="0"/>
          </a:p>
          <a:p>
            <a:endParaRPr lang="en-US" i="1" dirty="0"/>
          </a:p>
          <a:p>
            <a:endParaRPr lang="en-US" i="1" dirty="0"/>
          </a:p>
          <a:p>
            <a:endParaRPr lang="en-US" i="1" dirty="0"/>
          </a:p>
          <a:p>
            <a:endParaRPr lang="en-US" dirty="0"/>
          </a:p>
        </p:txBody>
      </p:sp>
      <p:sp>
        <p:nvSpPr>
          <p:cNvPr id="4" name="Footer Placeholder 3"/>
          <p:cNvSpPr>
            <a:spLocks noGrp="1"/>
          </p:cNvSpPr>
          <p:nvPr>
            <p:ph type="ftr" sz="quarter" idx="11"/>
          </p:nvPr>
        </p:nvSpPr>
        <p:spPr/>
        <p:txBody>
          <a:bodyPr/>
          <a:lstStyle/>
          <a:p>
            <a:r>
              <a:rPr lang="en-US"/>
              <a:t>Matrices of orthonormal vectors and their inverses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4" name="Object 13">
            <a:extLst>
              <a:ext uri="{FF2B5EF4-FFF2-40B4-BE49-F238E27FC236}">
                <a16:creationId xmlns:a16="http://schemas.microsoft.com/office/drawing/2014/main" id="{311D19B0-9B8B-4AF9-8882-6C2B37B2C356}"/>
              </a:ext>
            </a:extLst>
          </p:cNvPr>
          <p:cNvGraphicFramePr>
            <a:graphicFrameLocks noChangeAspect="1"/>
          </p:cNvGraphicFramePr>
          <p:nvPr>
            <p:extLst>
              <p:ext uri="{D42A27DB-BD31-4B8C-83A1-F6EECF244321}">
                <p14:modId xmlns:p14="http://schemas.microsoft.com/office/powerpoint/2010/main" val="1074806167"/>
              </p:ext>
            </p:extLst>
          </p:nvPr>
        </p:nvGraphicFramePr>
        <p:xfrm>
          <a:off x="613093" y="2259013"/>
          <a:ext cx="5659438" cy="1603375"/>
        </p:xfrm>
        <a:graphic>
          <a:graphicData uri="http://schemas.openxmlformats.org/presentationml/2006/ole">
            <mc:AlternateContent xmlns:mc="http://schemas.openxmlformats.org/markup-compatibility/2006">
              <mc:Choice xmlns:v="urn:schemas-microsoft-com:vml" Requires="v">
                <p:oleObj name="Equation" r:id="rId5" imgW="3225600" imgH="914400" progId="Equation.DSMT4">
                  <p:embed/>
                </p:oleObj>
              </mc:Choice>
              <mc:Fallback>
                <p:oleObj name="Equation" r:id="rId5" imgW="3225600" imgH="914400" progId="Equation.DSMT4">
                  <p:embed/>
                  <p:pic>
                    <p:nvPicPr>
                      <p:cNvPr id="14" name="Object 13">
                        <a:extLst>
                          <a:ext uri="{FF2B5EF4-FFF2-40B4-BE49-F238E27FC236}">
                            <a16:creationId xmlns:a16="http://schemas.microsoft.com/office/drawing/2014/main" id="{311D19B0-9B8B-4AF9-8882-6C2B37B2C356}"/>
                          </a:ext>
                        </a:extLst>
                      </p:cNvPr>
                      <p:cNvPicPr/>
                      <p:nvPr/>
                    </p:nvPicPr>
                    <p:blipFill>
                      <a:blip r:embed="rId6"/>
                      <a:stretch>
                        <a:fillRect/>
                      </a:stretch>
                    </p:blipFill>
                    <p:spPr>
                      <a:xfrm>
                        <a:off x="613093" y="2259013"/>
                        <a:ext cx="5659438" cy="16033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EF60B92E-C023-4FE9-8EA0-EFF6675AA41B}"/>
              </a:ext>
            </a:extLst>
          </p:cNvPr>
          <p:cNvGraphicFramePr>
            <a:graphicFrameLocks noChangeAspect="1"/>
          </p:cNvGraphicFramePr>
          <p:nvPr>
            <p:extLst>
              <p:ext uri="{D42A27DB-BD31-4B8C-83A1-F6EECF244321}">
                <p14:modId xmlns:p14="http://schemas.microsoft.com/office/powerpoint/2010/main" val="187478953"/>
              </p:ext>
            </p:extLst>
          </p:nvPr>
        </p:nvGraphicFramePr>
        <p:xfrm>
          <a:off x="6295207" y="2249488"/>
          <a:ext cx="2116138" cy="1603375"/>
        </p:xfrm>
        <a:graphic>
          <a:graphicData uri="http://schemas.openxmlformats.org/presentationml/2006/ole">
            <mc:AlternateContent xmlns:mc="http://schemas.openxmlformats.org/markup-compatibility/2006">
              <mc:Choice xmlns:v="urn:schemas-microsoft-com:vml" Requires="v">
                <p:oleObj name="Equation" r:id="rId7" imgW="1206360" imgH="914400" progId="Equation.DSMT4">
                  <p:embed/>
                </p:oleObj>
              </mc:Choice>
              <mc:Fallback>
                <p:oleObj name="Equation" r:id="rId7" imgW="1206360" imgH="914400" progId="Equation.DSMT4">
                  <p:embed/>
                  <p:pic>
                    <p:nvPicPr>
                      <p:cNvPr id="15" name="Object 14">
                        <a:extLst>
                          <a:ext uri="{FF2B5EF4-FFF2-40B4-BE49-F238E27FC236}">
                            <a16:creationId xmlns:a16="http://schemas.microsoft.com/office/drawing/2014/main" id="{EF60B92E-C023-4FE9-8EA0-EFF6675AA41B}"/>
                          </a:ext>
                        </a:extLst>
                      </p:cNvPr>
                      <p:cNvPicPr/>
                      <p:nvPr/>
                    </p:nvPicPr>
                    <p:blipFill>
                      <a:blip r:embed="rId8"/>
                      <a:stretch>
                        <a:fillRect/>
                      </a:stretch>
                    </p:blipFill>
                    <p:spPr>
                      <a:xfrm>
                        <a:off x="6295207" y="2249488"/>
                        <a:ext cx="2116138" cy="1603375"/>
                      </a:xfrm>
                      <a:prstGeom prst="rect">
                        <a:avLst/>
                      </a:prstGeom>
                    </p:spPr>
                  </p:pic>
                </p:oleObj>
              </mc:Fallback>
            </mc:AlternateContent>
          </a:graphicData>
        </a:graphic>
      </p:graphicFrame>
      <p:cxnSp>
        <p:nvCxnSpPr>
          <p:cNvPr id="9" name="Straight Connector 8">
            <a:extLst>
              <a:ext uri="{FF2B5EF4-FFF2-40B4-BE49-F238E27FC236}">
                <a16:creationId xmlns:a16="http://schemas.microsoft.com/office/drawing/2014/main" id="{E4591EC5-16B4-4DB9-809A-0F7C9A1AD705}"/>
              </a:ext>
            </a:extLst>
          </p:cNvPr>
          <p:cNvCxnSpPr/>
          <p:nvPr/>
        </p:nvCxnSpPr>
        <p:spPr>
          <a:xfrm>
            <a:off x="779418" y="2444060"/>
            <a:ext cx="25428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3AAFBBF-BB20-4FB5-8B30-82627FD98DBF}"/>
              </a:ext>
            </a:extLst>
          </p:cNvPr>
          <p:cNvCxnSpPr/>
          <p:nvPr/>
        </p:nvCxnSpPr>
        <p:spPr>
          <a:xfrm>
            <a:off x="779419" y="2842643"/>
            <a:ext cx="25428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BFCBCB-108B-4442-9B12-42C9BDACA324}"/>
              </a:ext>
            </a:extLst>
          </p:cNvPr>
          <p:cNvCxnSpPr>
            <a:cxnSpLocks/>
          </p:cNvCxnSpPr>
          <p:nvPr/>
        </p:nvCxnSpPr>
        <p:spPr>
          <a:xfrm>
            <a:off x="3727989" y="2207725"/>
            <a:ext cx="0" cy="16033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FFBDB68-ABF7-462C-B13B-69BBA16CC0A4}"/>
              </a:ext>
            </a:extLst>
          </p:cNvPr>
          <p:cNvCxnSpPr>
            <a:cxnSpLocks/>
          </p:cNvCxnSpPr>
          <p:nvPr/>
        </p:nvCxnSpPr>
        <p:spPr>
          <a:xfrm>
            <a:off x="4448741" y="2207725"/>
            <a:ext cx="0" cy="16033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4F9C1A5-B7B3-4071-B18E-F9E32EF34C7A}"/>
              </a:ext>
            </a:extLst>
          </p:cNvPr>
          <p:cNvCxnSpPr>
            <a:cxnSpLocks/>
          </p:cNvCxnSpPr>
          <p:nvPr/>
        </p:nvCxnSpPr>
        <p:spPr>
          <a:xfrm>
            <a:off x="5176003" y="2207725"/>
            <a:ext cx="0" cy="16033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223719C-AA24-48B6-B578-E80B83226867}"/>
              </a:ext>
            </a:extLst>
          </p:cNvPr>
          <p:cNvCxnSpPr>
            <a:cxnSpLocks/>
          </p:cNvCxnSpPr>
          <p:nvPr/>
        </p:nvCxnSpPr>
        <p:spPr>
          <a:xfrm>
            <a:off x="5902831" y="2207725"/>
            <a:ext cx="0" cy="16033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8B4C061-041E-4F8B-8794-CBE869158C69}"/>
              </a:ext>
            </a:extLst>
          </p:cNvPr>
          <p:cNvSpPr txBox="1"/>
          <p:nvPr/>
        </p:nvSpPr>
        <p:spPr>
          <a:xfrm>
            <a:off x="6632979" y="2212821"/>
            <a:ext cx="40444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7A4F6CD3-513F-4BD3-AC8C-2E6EFB54B45C}"/>
              </a:ext>
            </a:extLst>
          </p:cNvPr>
          <p:cNvSpPr txBox="1"/>
          <p:nvPr/>
        </p:nvSpPr>
        <p:spPr>
          <a:xfrm>
            <a:off x="7070717" y="2619225"/>
            <a:ext cx="40444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A8CBE528-A687-481D-A2F5-BA0D37D8910F}"/>
              </a:ext>
            </a:extLst>
          </p:cNvPr>
          <p:cNvSpPr txBox="1"/>
          <p:nvPr/>
        </p:nvSpPr>
        <p:spPr>
          <a:xfrm>
            <a:off x="7501289" y="3014605"/>
            <a:ext cx="40444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C2D601F0-3B8B-49CB-983C-5723D3DF60B4}"/>
              </a:ext>
            </a:extLst>
          </p:cNvPr>
          <p:cNvSpPr txBox="1"/>
          <p:nvPr/>
        </p:nvSpPr>
        <p:spPr>
          <a:xfrm>
            <a:off x="7938283" y="3421976"/>
            <a:ext cx="40444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3ED864FF-4A64-4AB7-BEAD-E68904E7C934}"/>
              </a:ext>
            </a:extLst>
          </p:cNvPr>
          <p:cNvSpPr txBox="1"/>
          <p:nvPr/>
        </p:nvSpPr>
        <p:spPr>
          <a:xfrm>
            <a:off x="6632979" y="3421976"/>
            <a:ext cx="40444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7293D6A4-7F1B-46F7-B8EC-7EA11B35B89A}"/>
              </a:ext>
            </a:extLst>
          </p:cNvPr>
          <p:cNvSpPr txBox="1"/>
          <p:nvPr/>
        </p:nvSpPr>
        <p:spPr>
          <a:xfrm>
            <a:off x="7070717" y="3421976"/>
            <a:ext cx="40444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654CC814-DBDA-40DD-B9FE-0700C65AC971}"/>
              </a:ext>
            </a:extLst>
          </p:cNvPr>
          <p:cNvSpPr txBox="1"/>
          <p:nvPr/>
        </p:nvSpPr>
        <p:spPr>
          <a:xfrm>
            <a:off x="7501289" y="3421976"/>
            <a:ext cx="40444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3B8B5FA7-3ADC-4D08-B623-B63AC783845C}"/>
              </a:ext>
            </a:extLst>
          </p:cNvPr>
          <p:cNvSpPr txBox="1"/>
          <p:nvPr/>
        </p:nvSpPr>
        <p:spPr>
          <a:xfrm>
            <a:off x="7938283" y="3014605"/>
            <a:ext cx="40444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B3265AA7-7380-473E-922A-DEF41A17FFE9}"/>
              </a:ext>
            </a:extLst>
          </p:cNvPr>
          <p:cNvSpPr txBox="1"/>
          <p:nvPr/>
        </p:nvSpPr>
        <p:spPr>
          <a:xfrm>
            <a:off x="7938283" y="2619225"/>
            <a:ext cx="40444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0D30EC27-9947-4CAC-BEFA-40A88955FDC0}"/>
              </a:ext>
            </a:extLst>
          </p:cNvPr>
          <p:cNvSpPr txBox="1"/>
          <p:nvPr/>
        </p:nvSpPr>
        <p:spPr>
          <a:xfrm>
            <a:off x="7938283" y="2212821"/>
            <a:ext cx="40444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C71B187C-6215-4CB4-B2BD-BBD0A7D56D52}"/>
              </a:ext>
            </a:extLst>
          </p:cNvPr>
          <p:cNvSpPr txBox="1"/>
          <p:nvPr/>
        </p:nvSpPr>
        <p:spPr>
          <a:xfrm>
            <a:off x="7501289" y="2212821"/>
            <a:ext cx="40444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5451298D-4E20-4B1D-8793-AB0FD34BD375}"/>
              </a:ext>
            </a:extLst>
          </p:cNvPr>
          <p:cNvSpPr txBox="1"/>
          <p:nvPr/>
        </p:nvSpPr>
        <p:spPr>
          <a:xfrm>
            <a:off x="7070717" y="2212821"/>
            <a:ext cx="40444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1F52986E-DD24-4277-A2B8-0C32ED750A16}"/>
              </a:ext>
            </a:extLst>
          </p:cNvPr>
          <p:cNvSpPr txBox="1"/>
          <p:nvPr/>
        </p:nvSpPr>
        <p:spPr>
          <a:xfrm>
            <a:off x="6632979" y="2619225"/>
            <a:ext cx="40444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941F0B25-D9E1-46BB-9927-0E218C7B18AF}"/>
              </a:ext>
            </a:extLst>
          </p:cNvPr>
          <p:cNvSpPr txBox="1"/>
          <p:nvPr/>
        </p:nvSpPr>
        <p:spPr>
          <a:xfrm>
            <a:off x="6632979" y="3014605"/>
            <a:ext cx="40444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F4C5975D-DC53-4810-97E7-4BCC395D01EE}"/>
              </a:ext>
            </a:extLst>
          </p:cNvPr>
          <p:cNvSpPr txBox="1"/>
          <p:nvPr/>
        </p:nvSpPr>
        <p:spPr>
          <a:xfrm>
            <a:off x="7070717" y="3014605"/>
            <a:ext cx="40444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5DFE9920-B35C-442C-B198-CEB167369E07}"/>
              </a:ext>
            </a:extLst>
          </p:cNvPr>
          <p:cNvSpPr txBox="1"/>
          <p:nvPr/>
        </p:nvSpPr>
        <p:spPr>
          <a:xfrm>
            <a:off x="7501289" y="2619225"/>
            <a:ext cx="40444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graphicFrame>
        <p:nvGraphicFramePr>
          <p:cNvPr id="43" name="Object 42">
            <a:extLst>
              <a:ext uri="{FF2B5EF4-FFF2-40B4-BE49-F238E27FC236}">
                <a16:creationId xmlns:a16="http://schemas.microsoft.com/office/drawing/2014/main" id="{E1AF4001-414C-4273-BC90-F17AC0CB162C}"/>
              </a:ext>
            </a:extLst>
          </p:cNvPr>
          <p:cNvGraphicFramePr>
            <a:graphicFrameLocks noChangeAspect="1"/>
          </p:cNvGraphicFramePr>
          <p:nvPr>
            <p:extLst>
              <p:ext uri="{D42A27DB-BD31-4B8C-83A1-F6EECF244321}">
                <p14:modId xmlns:p14="http://schemas.microsoft.com/office/powerpoint/2010/main" val="1396133236"/>
              </p:ext>
            </p:extLst>
          </p:nvPr>
        </p:nvGraphicFramePr>
        <p:xfrm>
          <a:off x="613093" y="4637881"/>
          <a:ext cx="7686676" cy="1603375"/>
        </p:xfrm>
        <a:graphic>
          <a:graphicData uri="http://schemas.openxmlformats.org/presentationml/2006/ole">
            <mc:AlternateContent xmlns:mc="http://schemas.openxmlformats.org/markup-compatibility/2006">
              <mc:Choice xmlns:v="urn:schemas-microsoft-com:vml" Requires="v">
                <p:oleObj name="Equation" r:id="rId9" imgW="4381200" imgH="914400" progId="Equation.DSMT4">
                  <p:embed/>
                </p:oleObj>
              </mc:Choice>
              <mc:Fallback>
                <p:oleObj name="Equation" r:id="rId9" imgW="4381200" imgH="914400" progId="Equation.DSMT4">
                  <p:embed/>
                  <p:pic>
                    <p:nvPicPr>
                      <p:cNvPr id="14" name="Object 13">
                        <a:extLst>
                          <a:ext uri="{FF2B5EF4-FFF2-40B4-BE49-F238E27FC236}">
                            <a16:creationId xmlns:a16="http://schemas.microsoft.com/office/drawing/2014/main" id="{311D19B0-9B8B-4AF9-8882-6C2B37B2C356}"/>
                          </a:ext>
                        </a:extLst>
                      </p:cNvPr>
                      <p:cNvPicPr/>
                      <p:nvPr/>
                    </p:nvPicPr>
                    <p:blipFill>
                      <a:blip r:embed="rId10"/>
                      <a:stretch>
                        <a:fillRect/>
                      </a:stretch>
                    </p:blipFill>
                    <p:spPr>
                      <a:xfrm>
                        <a:off x="613093" y="4637881"/>
                        <a:ext cx="7686676" cy="1603375"/>
                      </a:xfrm>
                      <a:prstGeom prst="rect">
                        <a:avLst/>
                      </a:prstGeom>
                    </p:spPr>
                  </p:pic>
                </p:oleObj>
              </mc:Fallback>
            </mc:AlternateContent>
          </a:graphicData>
        </a:graphic>
      </p:graphicFrame>
      <p:pic>
        <p:nvPicPr>
          <p:cNvPr id="46" name="Audio 45">
            <a:hlinkClick r:id="" action="ppaction://media"/>
            <a:extLst>
              <a:ext uri="{FF2B5EF4-FFF2-40B4-BE49-F238E27FC236}">
                <a16:creationId xmlns:a16="http://schemas.microsoft.com/office/drawing/2014/main" id="{DB5E829C-3393-4AB9-9FCA-4F1466CA860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66272333"/>
      </p:ext>
    </p:extLst>
  </p:cSld>
  <p:clrMapOvr>
    <a:masterClrMapping/>
  </p:clrMapOvr>
  <mc:AlternateContent xmlns:mc="http://schemas.openxmlformats.org/markup-compatibility/2006" xmlns:p14="http://schemas.microsoft.com/office/powerpoint/2010/main">
    <mc:Choice Requires="p14">
      <p:transition spd="slow" p14:dur="2000" advTm="171530"/>
    </mc:Choice>
    <mc:Fallback xmlns="">
      <p:transition spd="slow" advTm="171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9"/>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2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21"/>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3"/>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9"/>
                                        </p:tgtEl>
                                        <p:attrNameLst>
                                          <p:attrName>style.visibility</p:attrName>
                                        </p:attrNameLst>
                                      </p:cBhvr>
                                      <p:to>
                                        <p:strVal val="visible"/>
                                      </p:to>
                                    </p:set>
                                  </p:childTnLst>
                                </p:cTn>
                              </p:par>
                            </p:childTnLst>
                          </p:cTn>
                        </p:par>
                        <p:par>
                          <p:cTn id="109" fill="hold">
                            <p:stCondLst>
                              <p:cond delay="0"/>
                            </p:stCondLst>
                            <p:childTnLst>
                              <p:par>
                                <p:cTn id="110" presetID="1" presetClass="entr" presetSubtype="0" fill="hold" grpId="0" nodeType="afterEffect">
                                  <p:stCondLst>
                                    <p:cond delay="100"/>
                                  </p:stCondLst>
                                  <p:childTnLst>
                                    <p:set>
                                      <p:cBhvr>
                                        <p:cTn id="111" dur="1" fill="hold">
                                          <p:stCondLst>
                                            <p:cond delay="0"/>
                                          </p:stCondLst>
                                        </p:cTn>
                                        <p:tgtEl>
                                          <p:spTgt spid="40"/>
                                        </p:tgtEl>
                                        <p:attrNameLst>
                                          <p:attrName>style.visibility</p:attrName>
                                        </p:attrNameLst>
                                      </p:cBhvr>
                                      <p:to>
                                        <p:strVal val="visible"/>
                                      </p:to>
                                    </p:set>
                                  </p:childTnLst>
                                </p:cTn>
                              </p:par>
                            </p:childTnLst>
                          </p:cTn>
                        </p:par>
                        <p:par>
                          <p:cTn id="112" fill="hold">
                            <p:stCondLst>
                              <p:cond delay="100"/>
                            </p:stCondLst>
                            <p:childTnLst>
                              <p:par>
                                <p:cTn id="113" presetID="1" presetClass="entr" presetSubtype="0" fill="hold" grpId="0" nodeType="afterEffect">
                                  <p:stCondLst>
                                    <p:cond delay="100"/>
                                  </p:stCondLst>
                                  <p:childTnLst>
                                    <p:set>
                                      <p:cBhvr>
                                        <p:cTn id="114" dur="1" fill="hold">
                                          <p:stCondLst>
                                            <p:cond delay="0"/>
                                          </p:stCondLst>
                                        </p:cTn>
                                        <p:tgtEl>
                                          <p:spTgt spid="27"/>
                                        </p:tgtEl>
                                        <p:attrNameLst>
                                          <p:attrName>style.visibility</p:attrName>
                                        </p:attrNameLst>
                                      </p:cBhvr>
                                      <p:to>
                                        <p:strVal val="visible"/>
                                      </p:to>
                                    </p:set>
                                  </p:childTnLst>
                                </p:cTn>
                              </p:par>
                            </p:childTnLst>
                          </p:cTn>
                        </p:par>
                        <p:par>
                          <p:cTn id="115" fill="hold">
                            <p:stCondLst>
                              <p:cond delay="200"/>
                            </p:stCondLst>
                            <p:childTnLst>
                              <p:par>
                                <p:cTn id="116" presetID="1" presetClass="entr" presetSubtype="0" fill="hold" grpId="0" nodeType="afterEffect">
                                  <p:stCondLst>
                                    <p:cond delay="100"/>
                                  </p:stCondLst>
                                  <p:childTnLst>
                                    <p:set>
                                      <p:cBhvr>
                                        <p:cTn id="117" dur="1" fill="hold">
                                          <p:stCondLst>
                                            <p:cond delay="0"/>
                                          </p:stCondLst>
                                        </p:cTn>
                                        <p:tgtEl>
                                          <p:spTgt spid="33"/>
                                        </p:tgtEl>
                                        <p:attrNameLst>
                                          <p:attrName>style.visibility</p:attrName>
                                        </p:attrNameLst>
                                      </p:cBhvr>
                                      <p:to>
                                        <p:strVal val="visible"/>
                                      </p:to>
                                    </p:set>
                                  </p:childTnLst>
                                </p:cTn>
                              </p:par>
                            </p:childTnLst>
                          </p:cTn>
                        </p:par>
                        <p:par>
                          <p:cTn id="118" fill="hold">
                            <p:stCondLst>
                              <p:cond delay="300"/>
                            </p:stCondLst>
                            <p:childTnLst>
                              <p:par>
                                <p:cTn id="119" presetID="1" presetClass="entr" presetSubtype="0" fill="hold" grpId="0" nodeType="afterEffect">
                                  <p:stCondLst>
                                    <p:cond delay="100"/>
                                  </p:stCondLst>
                                  <p:childTnLst>
                                    <p:set>
                                      <p:cBhvr>
                                        <p:cTn id="120" dur="1" fill="hold">
                                          <p:stCondLst>
                                            <p:cond delay="0"/>
                                          </p:stCondLst>
                                        </p:cTn>
                                        <p:tgtEl>
                                          <p:spTgt spid="30"/>
                                        </p:tgtEl>
                                        <p:attrNameLst>
                                          <p:attrName>style.visibility</p:attrName>
                                        </p:attrNameLst>
                                      </p:cBhvr>
                                      <p:to>
                                        <p:strVal val="visible"/>
                                      </p:to>
                                    </p:set>
                                  </p:childTnLst>
                                </p:cTn>
                              </p:par>
                            </p:childTnLst>
                          </p:cTn>
                        </p:par>
                        <p:par>
                          <p:cTn id="121" fill="hold">
                            <p:stCondLst>
                              <p:cond delay="400"/>
                            </p:stCondLst>
                            <p:childTnLst>
                              <p:par>
                                <p:cTn id="122" presetID="1" presetClass="entr" presetSubtype="0" fill="hold" grpId="0" nodeType="afterEffect">
                                  <p:stCondLst>
                                    <p:cond delay="100"/>
                                  </p:stCondLst>
                                  <p:childTnLst>
                                    <p:set>
                                      <p:cBhvr>
                                        <p:cTn id="123" dur="1" fill="hold">
                                          <p:stCondLst>
                                            <p:cond delay="0"/>
                                          </p:stCondLst>
                                        </p:cTn>
                                        <p:tgtEl>
                                          <p:spTgt spid="31"/>
                                        </p:tgtEl>
                                        <p:attrNameLst>
                                          <p:attrName>style.visibility</p:attrName>
                                        </p:attrNameLst>
                                      </p:cBhvr>
                                      <p:to>
                                        <p:strVal val="visible"/>
                                      </p:to>
                                    </p:set>
                                  </p:childTnLst>
                                </p:cTn>
                              </p:par>
                            </p:childTnLst>
                          </p:cTn>
                        </p:par>
                        <p:par>
                          <p:cTn id="124" fill="hold">
                            <p:stCondLst>
                              <p:cond delay="500"/>
                            </p:stCondLst>
                            <p:childTnLst>
                              <p:par>
                                <p:cTn id="125" presetID="1" presetClass="entr" presetSubtype="0" fill="hold" grpId="0" nodeType="afterEffect">
                                  <p:stCondLst>
                                    <p:cond delay="100"/>
                                  </p:stCondLst>
                                  <p:childTnLst>
                                    <p:set>
                                      <p:cBhvr>
                                        <p:cTn id="126" dur="1" fill="hold">
                                          <p:stCondLst>
                                            <p:cond delay="0"/>
                                          </p:stCondLst>
                                        </p:cTn>
                                        <p:tgtEl>
                                          <p:spTgt spid="32"/>
                                        </p:tgtEl>
                                        <p:attrNameLst>
                                          <p:attrName>style.visibility</p:attrName>
                                        </p:attrNameLst>
                                      </p:cBhvr>
                                      <p:to>
                                        <p:strVal val="visible"/>
                                      </p:to>
                                    </p:set>
                                  </p:childTnLst>
                                </p:cTn>
                              </p:par>
                            </p:childTnLst>
                          </p:cTn>
                        </p:par>
                        <p:par>
                          <p:cTn id="127" fill="hold">
                            <p:stCondLst>
                              <p:cond delay="600"/>
                            </p:stCondLst>
                            <p:childTnLst>
                              <p:par>
                                <p:cTn id="128" presetID="1" presetClass="entr" presetSubtype="0" fill="hold" grpId="0" nodeType="afterEffect">
                                  <p:stCondLst>
                                    <p:cond delay="100"/>
                                  </p:stCondLst>
                                  <p:childTnLst>
                                    <p:set>
                                      <p:cBhvr>
                                        <p:cTn id="129" dur="1" fill="hold">
                                          <p:stCondLst>
                                            <p:cond delay="0"/>
                                          </p:stCondLst>
                                        </p:cTn>
                                        <p:tgtEl>
                                          <p:spTgt spid="28"/>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nodeType="clickEffect">
                                  <p:stCondLst>
                                    <p:cond delay="0"/>
                                  </p:stCondLst>
                                  <p:childTnLst>
                                    <p:set>
                                      <p:cBhvr>
                                        <p:cTn id="1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nodeType="clickEffect">
                                  <p:stCondLst>
                                    <p:cond delay="0"/>
                                  </p:stCondLst>
                                  <p:childTnLst>
                                    <p:set>
                                      <p:cBhvr>
                                        <p:cTn id="137"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8" fill="hold" display="0">
                  <p:stCondLst>
                    <p:cond delay="indefinite"/>
                  </p:stCondLst>
                  <p:endCondLst>
                    <p:cond evt="onStopAudio" delay="0">
                      <p:tgtEl>
                        <p:sldTgt/>
                      </p:tgtEl>
                    </p:cond>
                  </p:endCondLst>
                </p:cTn>
                <p:tgtEl>
                  <p:spTgt spid="46"/>
                </p:tgtEl>
              </p:cMediaNode>
            </p:audio>
          </p:childTnLst>
        </p:cTn>
      </p:par>
    </p:tnLst>
    <p:bldLst>
      <p:bldP spid="25" grpId="0"/>
      <p:bldP spid="26" grpId="0"/>
      <p:bldP spid="27" grpId="0"/>
      <p:bldP spid="28" grpId="0"/>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Orthonormal bases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We get the same results calculating </a:t>
            </a:r>
            <a:r>
              <a:rPr lang="en-US" i="1" dirty="0">
                <a:latin typeface="Times New Roman" panose="02020603050405020304" pitchFamily="18" charset="0"/>
              </a:rPr>
              <a:t>B</a:t>
            </a:r>
            <a:r>
              <a:rPr lang="en-US" baseline="30000" dirty="0">
                <a:latin typeface="Times New Roman" panose="02020603050405020304" pitchFamily="18" charset="0"/>
              </a:rPr>
              <a:t>T</a:t>
            </a:r>
            <a:r>
              <a:rPr lang="en-US" i="1" dirty="0">
                <a:latin typeface="Times New Roman" panose="02020603050405020304" pitchFamily="18" charset="0"/>
              </a:rPr>
              <a:t>B</a:t>
            </a:r>
            <a:r>
              <a:rPr lang="en-US" dirty="0"/>
              <a:t> and </a:t>
            </a:r>
            <a:r>
              <a:rPr lang="en-US" i="1" dirty="0">
                <a:latin typeface="Times New Roman" panose="02020603050405020304" pitchFamily="18" charset="0"/>
              </a:rPr>
              <a:t>BB</a:t>
            </a:r>
            <a:r>
              <a:rPr lang="en-US" baseline="30000" dirty="0">
                <a:latin typeface="Times New Roman" panose="02020603050405020304" pitchFamily="18" charset="0"/>
              </a:rPr>
              <a:t>T</a:t>
            </a:r>
            <a:r>
              <a:rPr lang="en-US" dirty="0"/>
              <a:t>:</a:t>
            </a:r>
          </a:p>
          <a:p>
            <a:endParaRPr lang="en-US" i="1" dirty="0"/>
          </a:p>
          <a:p>
            <a:endParaRPr lang="en-US" i="1" dirty="0"/>
          </a:p>
          <a:p>
            <a:endParaRPr lang="en-US" i="1" dirty="0"/>
          </a:p>
          <a:p>
            <a:endParaRPr lang="en-US" i="1" dirty="0"/>
          </a:p>
          <a:p>
            <a:pPr marL="0" indent="0">
              <a:buNone/>
            </a:pPr>
            <a:endParaRPr lang="en-US" i="1" dirty="0"/>
          </a:p>
          <a:p>
            <a:endParaRPr lang="en-US" i="1" dirty="0"/>
          </a:p>
          <a:p>
            <a:endParaRPr lang="en-US" i="1" dirty="0"/>
          </a:p>
          <a:p>
            <a:endParaRPr lang="en-US" i="1" dirty="0"/>
          </a:p>
          <a:p>
            <a:endParaRPr lang="en-US" i="1" dirty="0"/>
          </a:p>
          <a:p>
            <a:endParaRPr lang="en-US" dirty="0"/>
          </a:p>
        </p:txBody>
      </p:sp>
      <p:sp>
        <p:nvSpPr>
          <p:cNvPr id="4" name="Footer Placeholder 3"/>
          <p:cNvSpPr>
            <a:spLocks noGrp="1"/>
          </p:cNvSpPr>
          <p:nvPr>
            <p:ph type="ftr" sz="quarter" idx="11"/>
          </p:nvPr>
        </p:nvSpPr>
        <p:spPr/>
        <p:txBody>
          <a:bodyPr/>
          <a:lstStyle/>
          <a:p>
            <a:r>
              <a:rPr lang="en-US"/>
              <a:t>Matrices of orthonormal vectors and their inverses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43" name="Object 42">
            <a:extLst>
              <a:ext uri="{FF2B5EF4-FFF2-40B4-BE49-F238E27FC236}">
                <a16:creationId xmlns:a16="http://schemas.microsoft.com/office/drawing/2014/main" id="{E1AF4001-414C-4273-BC90-F17AC0CB162C}"/>
              </a:ext>
            </a:extLst>
          </p:cNvPr>
          <p:cNvGraphicFramePr>
            <a:graphicFrameLocks noChangeAspect="1"/>
          </p:cNvGraphicFramePr>
          <p:nvPr>
            <p:extLst>
              <p:ext uri="{D42A27DB-BD31-4B8C-83A1-F6EECF244321}">
                <p14:modId xmlns:p14="http://schemas.microsoft.com/office/powerpoint/2010/main" val="459072596"/>
              </p:ext>
            </p:extLst>
          </p:nvPr>
        </p:nvGraphicFramePr>
        <p:xfrm>
          <a:off x="100013" y="2055813"/>
          <a:ext cx="8666162" cy="1603375"/>
        </p:xfrm>
        <a:graphic>
          <a:graphicData uri="http://schemas.openxmlformats.org/presentationml/2006/ole">
            <mc:AlternateContent xmlns:mc="http://schemas.openxmlformats.org/markup-compatibility/2006">
              <mc:Choice xmlns:v="urn:schemas-microsoft-com:vml" Requires="v">
                <p:oleObj name="Equation" r:id="rId5" imgW="4940280" imgH="914400" progId="Equation.DSMT4">
                  <p:embed/>
                </p:oleObj>
              </mc:Choice>
              <mc:Fallback>
                <p:oleObj name="Equation" r:id="rId5" imgW="4940280" imgH="914400" progId="Equation.DSMT4">
                  <p:embed/>
                  <p:pic>
                    <p:nvPicPr>
                      <p:cNvPr id="43" name="Object 42">
                        <a:extLst>
                          <a:ext uri="{FF2B5EF4-FFF2-40B4-BE49-F238E27FC236}">
                            <a16:creationId xmlns:a16="http://schemas.microsoft.com/office/drawing/2014/main" id="{E1AF4001-414C-4273-BC90-F17AC0CB162C}"/>
                          </a:ext>
                        </a:extLst>
                      </p:cNvPr>
                      <p:cNvPicPr/>
                      <p:nvPr/>
                    </p:nvPicPr>
                    <p:blipFill>
                      <a:blip r:embed="rId6"/>
                      <a:stretch>
                        <a:fillRect/>
                      </a:stretch>
                    </p:blipFill>
                    <p:spPr>
                      <a:xfrm>
                        <a:off x="100013" y="2055813"/>
                        <a:ext cx="8666162" cy="1603375"/>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82AF171A-F0DA-43A9-95DD-CA689608F95C}"/>
              </a:ext>
            </a:extLst>
          </p:cNvPr>
          <p:cNvGraphicFramePr>
            <a:graphicFrameLocks noChangeAspect="1"/>
          </p:cNvGraphicFramePr>
          <p:nvPr>
            <p:extLst>
              <p:ext uri="{D42A27DB-BD31-4B8C-83A1-F6EECF244321}">
                <p14:modId xmlns:p14="http://schemas.microsoft.com/office/powerpoint/2010/main" val="2354404195"/>
              </p:ext>
            </p:extLst>
          </p:nvPr>
        </p:nvGraphicFramePr>
        <p:xfrm>
          <a:off x="100013" y="3828574"/>
          <a:ext cx="8666162" cy="1603375"/>
        </p:xfrm>
        <a:graphic>
          <a:graphicData uri="http://schemas.openxmlformats.org/presentationml/2006/ole">
            <mc:AlternateContent xmlns:mc="http://schemas.openxmlformats.org/markup-compatibility/2006">
              <mc:Choice xmlns:v="urn:schemas-microsoft-com:vml" Requires="v">
                <p:oleObj name="Equation" r:id="rId7" imgW="4940280" imgH="914400" progId="Equation.DSMT4">
                  <p:embed/>
                </p:oleObj>
              </mc:Choice>
              <mc:Fallback>
                <p:oleObj name="Equation" r:id="rId7" imgW="4940280" imgH="914400" progId="Equation.DSMT4">
                  <p:embed/>
                  <p:pic>
                    <p:nvPicPr>
                      <p:cNvPr id="43" name="Object 42">
                        <a:extLst>
                          <a:ext uri="{FF2B5EF4-FFF2-40B4-BE49-F238E27FC236}">
                            <a16:creationId xmlns:a16="http://schemas.microsoft.com/office/drawing/2014/main" id="{E1AF4001-414C-4273-BC90-F17AC0CB162C}"/>
                          </a:ext>
                        </a:extLst>
                      </p:cNvPr>
                      <p:cNvPicPr/>
                      <p:nvPr/>
                    </p:nvPicPr>
                    <p:blipFill>
                      <a:blip r:embed="rId8"/>
                      <a:stretch>
                        <a:fillRect/>
                      </a:stretch>
                    </p:blipFill>
                    <p:spPr>
                      <a:xfrm>
                        <a:off x="100013" y="3828574"/>
                        <a:ext cx="8666162" cy="1603375"/>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15A084AA-4499-4C61-B598-4673DD6B324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0679818"/>
      </p:ext>
    </p:extLst>
  </p:cSld>
  <p:clrMapOvr>
    <a:masterClrMapping/>
  </p:clrMapOvr>
  <mc:AlternateContent xmlns:mc="http://schemas.openxmlformats.org/markup-compatibility/2006" xmlns:p14="http://schemas.microsoft.com/office/powerpoint/2010/main">
    <mc:Choice Requires="p14">
      <p:transition spd="slow" p14:dur="2000" advTm="34193"/>
    </mc:Choice>
    <mc:Fallback xmlns="">
      <p:transition spd="slow" advTm="34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matrices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A matrix that has columns that form an orthonormal basis</a:t>
            </a:r>
            <a:br>
              <a:rPr lang="en-US" dirty="0"/>
            </a:br>
            <a:r>
              <a:rPr lang="en-US" dirty="0"/>
              <a:t>is called an </a:t>
            </a:r>
            <a:r>
              <a:rPr lang="en-US" i="1" dirty="0"/>
              <a:t>orthogonal matrix</a:t>
            </a:r>
            <a:endParaRPr lang="en-US" dirty="0"/>
          </a:p>
          <a:p>
            <a:endParaRPr lang="en-US" dirty="0"/>
          </a:p>
          <a:p>
            <a:pPr marL="0" indent="0">
              <a:buNone/>
            </a:pPr>
            <a:r>
              <a:rPr lang="en-US" dirty="0"/>
              <a:t>Theorem</a:t>
            </a:r>
          </a:p>
          <a:p>
            <a:pPr marL="0" indent="0">
              <a:buNone/>
            </a:pPr>
            <a:r>
              <a:rPr lang="en-US" dirty="0"/>
              <a:t>	A real matrix is orthogonal if and only if</a:t>
            </a:r>
            <a:br>
              <a:rPr lang="en-US" dirty="0"/>
            </a:br>
            <a:r>
              <a:rPr lang="en-US" dirty="0"/>
              <a:t>	the transpose is the inverse of the matrix</a:t>
            </a:r>
          </a:p>
          <a:p>
            <a:endParaRPr lang="en-US" i="1" dirty="0"/>
          </a:p>
          <a:p>
            <a:pPr marL="0" indent="0">
              <a:buNone/>
            </a:pPr>
            <a:endParaRPr lang="en-US" i="1" dirty="0"/>
          </a:p>
          <a:p>
            <a:endParaRPr lang="en-US" i="1" dirty="0"/>
          </a:p>
          <a:p>
            <a:endParaRPr lang="en-US" i="1" dirty="0"/>
          </a:p>
          <a:p>
            <a:endParaRPr lang="en-US" i="1" dirty="0"/>
          </a:p>
          <a:p>
            <a:endParaRPr lang="en-US" i="1" dirty="0"/>
          </a:p>
          <a:p>
            <a:endParaRPr lang="en-US" dirty="0"/>
          </a:p>
        </p:txBody>
      </p:sp>
      <p:sp>
        <p:nvSpPr>
          <p:cNvPr id="4" name="Footer Placeholder 3"/>
          <p:cNvSpPr>
            <a:spLocks noGrp="1"/>
          </p:cNvSpPr>
          <p:nvPr>
            <p:ph type="ftr" sz="quarter" idx="11"/>
          </p:nvPr>
        </p:nvSpPr>
        <p:spPr/>
        <p:txBody>
          <a:bodyPr/>
          <a:lstStyle/>
          <a:p>
            <a:r>
              <a:rPr lang="en-US"/>
              <a:t>Matrices of orthonormal vectors and their inverses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 name="Audio 9">
            <a:hlinkClick r:id="" action="ppaction://media"/>
            <a:extLst>
              <a:ext uri="{FF2B5EF4-FFF2-40B4-BE49-F238E27FC236}">
                <a16:creationId xmlns:a16="http://schemas.microsoft.com/office/drawing/2014/main" id="{F229AE75-43DB-4F65-935A-F7F35E69F82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59299857"/>
      </p:ext>
    </p:extLst>
  </p:cSld>
  <p:clrMapOvr>
    <a:masterClrMapping/>
  </p:clrMapOvr>
  <mc:AlternateContent xmlns:mc="http://schemas.openxmlformats.org/markup-compatibility/2006" xmlns:p14="http://schemas.microsoft.com/office/powerpoint/2010/main">
    <mc:Choice Requires="p14">
      <p:transition spd="slow" p14:dur="2000" advTm="37421"/>
    </mc:Choice>
    <mc:Fallback xmlns="">
      <p:transition spd="slow" advTm="37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Orthonormal bases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Consider this matrix in </a:t>
            </a:r>
            <a:r>
              <a:rPr lang="en-US" b="1" dirty="0"/>
              <a:t>C</a:t>
            </a:r>
            <a:r>
              <a:rPr lang="en-US" baseline="30000" dirty="0"/>
              <a:t>4</a:t>
            </a:r>
            <a:r>
              <a:rPr lang="en-US" dirty="0"/>
              <a:t>:</a:t>
            </a:r>
          </a:p>
          <a:p>
            <a:endParaRPr lang="en-US" dirty="0"/>
          </a:p>
          <a:p>
            <a:endParaRPr lang="en-US" dirty="0"/>
          </a:p>
          <a:p>
            <a:endParaRPr lang="en-US" dirty="0"/>
          </a:p>
          <a:p>
            <a:endParaRPr lang="en-US" dirty="0"/>
          </a:p>
          <a:p>
            <a:endParaRPr lang="en-US" dirty="0"/>
          </a:p>
          <a:p>
            <a:pPr lvl="1"/>
            <a:r>
              <a:rPr lang="en-US" dirty="0"/>
              <a:t>Its columns form a basis for </a:t>
            </a:r>
            <a:r>
              <a:rPr lang="en-US" b="1" dirty="0"/>
              <a:t>C</a:t>
            </a:r>
            <a:r>
              <a:rPr lang="en-US" baseline="30000" dirty="0"/>
              <a:t>4</a:t>
            </a:r>
            <a:endParaRPr lang="en-US" dirty="0"/>
          </a:p>
          <a:p>
            <a:pPr lvl="2"/>
            <a:r>
              <a:rPr lang="en-US" dirty="0"/>
              <a:t>Does </a:t>
            </a:r>
            <a:r>
              <a:rPr lang="en-US" i="1" dirty="0"/>
              <a:t>C</a:t>
            </a:r>
            <a:r>
              <a:rPr lang="en-US" baseline="30000" dirty="0"/>
              <a:t>T</a:t>
            </a:r>
            <a:r>
              <a:rPr lang="en-US" i="1" dirty="0"/>
              <a:t>C</a:t>
            </a:r>
            <a:r>
              <a:rPr lang="en-US" dirty="0"/>
              <a:t> = </a:t>
            </a:r>
            <a:r>
              <a:rPr lang="en-US" i="1" dirty="0"/>
              <a:t>I</a:t>
            </a:r>
            <a:r>
              <a:rPr lang="en-US" i="1" baseline="-25000" dirty="0"/>
              <a:t>4</a:t>
            </a:r>
            <a:r>
              <a:rPr lang="en-US" dirty="0"/>
              <a:t>?</a:t>
            </a:r>
          </a:p>
          <a:p>
            <a:pPr lvl="1"/>
            <a:r>
              <a:rPr lang="en-US" dirty="0"/>
              <a:t>Hint: Remember the definition of the inner product for</a:t>
            </a:r>
            <a:br>
              <a:rPr lang="en-US" dirty="0"/>
            </a:br>
            <a:r>
              <a:rPr lang="en-US" dirty="0"/>
              <a:t>complex vector spaces</a:t>
            </a:r>
          </a:p>
        </p:txBody>
      </p:sp>
      <p:sp>
        <p:nvSpPr>
          <p:cNvPr id="4" name="Footer Placeholder 3"/>
          <p:cNvSpPr>
            <a:spLocks noGrp="1"/>
          </p:cNvSpPr>
          <p:nvPr>
            <p:ph type="ftr" sz="quarter" idx="11"/>
          </p:nvPr>
        </p:nvSpPr>
        <p:spPr/>
        <p:txBody>
          <a:bodyPr/>
          <a:lstStyle/>
          <a:p>
            <a:r>
              <a:rPr lang="en-US"/>
              <a:t>Matrices of orthonormal vectors and their inverses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4" name="Object 13">
            <a:extLst>
              <a:ext uri="{FF2B5EF4-FFF2-40B4-BE49-F238E27FC236}">
                <a16:creationId xmlns:a16="http://schemas.microsoft.com/office/drawing/2014/main" id="{311D19B0-9B8B-4AF9-8882-6C2B37B2C356}"/>
              </a:ext>
            </a:extLst>
          </p:cNvPr>
          <p:cNvGraphicFramePr>
            <a:graphicFrameLocks noChangeAspect="1"/>
          </p:cNvGraphicFramePr>
          <p:nvPr>
            <p:extLst>
              <p:ext uri="{D42A27DB-BD31-4B8C-83A1-F6EECF244321}">
                <p14:modId xmlns:p14="http://schemas.microsoft.com/office/powerpoint/2010/main" val="3178555095"/>
              </p:ext>
            </p:extLst>
          </p:nvPr>
        </p:nvGraphicFramePr>
        <p:xfrm>
          <a:off x="3223418" y="2259806"/>
          <a:ext cx="2697163" cy="1603375"/>
        </p:xfrm>
        <a:graphic>
          <a:graphicData uri="http://schemas.openxmlformats.org/presentationml/2006/ole">
            <mc:AlternateContent xmlns:mc="http://schemas.openxmlformats.org/markup-compatibility/2006">
              <mc:Choice xmlns:v="urn:schemas-microsoft-com:vml" Requires="v">
                <p:oleObj name="Equation" r:id="rId5" imgW="1536480" imgH="914400" progId="Equation.DSMT4">
                  <p:embed/>
                </p:oleObj>
              </mc:Choice>
              <mc:Fallback>
                <p:oleObj name="Equation" r:id="rId5" imgW="1536480" imgH="914400" progId="Equation.DSMT4">
                  <p:embed/>
                  <p:pic>
                    <p:nvPicPr>
                      <p:cNvPr id="14" name="Object 13">
                        <a:extLst>
                          <a:ext uri="{FF2B5EF4-FFF2-40B4-BE49-F238E27FC236}">
                            <a16:creationId xmlns:a16="http://schemas.microsoft.com/office/drawing/2014/main" id="{311D19B0-9B8B-4AF9-8882-6C2B37B2C356}"/>
                          </a:ext>
                        </a:extLst>
                      </p:cNvPr>
                      <p:cNvPicPr/>
                      <p:nvPr/>
                    </p:nvPicPr>
                    <p:blipFill>
                      <a:blip r:embed="rId6"/>
                      <a:stretch>
                        <a:fillRect/>
                      </a:stretch>
                    </p:blipFill>
                    <p:spPr>
                      <a:xfrm>
                        <a:off x="3223418" y="2259806"/>
                        <a:ext cx="2697163" cy="1603375"/>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30935B6B-0550-4D33-924E-217A5B52DA8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44250543"/>
      </p:ext>
    </p:extLst>
  </p:cSld>
  <p:clrMapOvr>
    <a:masterClrMapping/>
  </p:clrMapOvr>
  <mc:AlternateContent xmlns:mc="http://schemas.openxmlformats.org/markup-compatibility/2006" xmlns:p14="http://schemas.microsoft.com/office/powerpoint/2010/main">
    <mc:Choice Requires="p14">
      <p:transition spd="slow" p14:dur="2000" advTm="107413"/>
    </mc:Choice>
    <mc:Fallback xmlns="">
      <p:transition spd="slow" advTm="107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Define and consider permutation matrices</a:t>
            </a:r>
          </a:p>
          <a:p>
            <a:pPr lvl="1"/>
            <a:r>
              <a:rPr lang="en-US" dirty="0"/>
              <a:t>Try to determine the inverse of such permutation matrices</a:t>
            </a:r>
          </a:p>
          <a:p>
            <a:pPr lvl="1"/>
            <a:r>
              <a:rPr lang="en-US" dirty="0"/>
              <a:t>Introduce the concept of the transpose</a:t>
            </a:r>
          </a:p>
          <a:p>
            <a:pPr lvl="1"/>
            <a:r>
              <a:rPr lang="en-US" dirty="0"/>
              <a:t>Consider real matrices where the columns form an orthonormal basis</a:t>
            </a:r>
          </a:p>
          <a:p>
            <a:pPr lvl="1"/>
            <a:r>
              <a:rPr lang="en-US" dirty="0"/>
              <a:t>Again, try to determine the inverse of such matrices</a:t>
            </a:r>
          </a:p>
        </p:txBody>
      </p:sp>
      <p:sp>
        <p:nvSpPr>
          <p:cNvPr id="4" name="Footer Placeholder 3"/>
          <p:cNvSpPr>
            <a:spLocks noGrp="1"/>
          </p:cNvSpPr>
          <p:nvPr>
            <p:ph type="ftr" sz="quarter" idx="11"/>
          </p:nvPr>
        </p:nvSpPr>
        <p:spPr/>
        <p:txBody>
          <a:bodyPr/>
          <a:lstStyle/>
          <a:p>
            <a:r>
              <a:rPr lang="en-US"/>
              <a:t>Matrices of orthonormal vectors and their inverses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8D219D11-CF78-4CF0-A490-8257F39081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30664"/>
    </mc:Choice>
    <mc:Fallback xmlns="">
      <p:transition spd="slow" advTm="30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Relevance</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Calculating the inverse of a matrix can be expensive and  is</a:t>
            </a:r>
            <a:br>
              <a:rPr lang="en-US" dirty="0"/>
            </a:br>
            <a:r>
              <a:rPr lang="en-US" dirty="0"/>
              <a:t>potentially numerically unstable</a:t>
            </a:r>
          </a:p>
          <a:p>
            <a:r>
              <a:rPr lang="en-US" dirty="0"/>
              <a:t>If a matrix is orthogonal, then finding the inverse is easy and</a:t>
            </a:r>
            <a:br>
              <a:rPr lang="en-US" dirty="0"/>
            </a:br>
            <a:r>
              <a:rPr lang="en-US" dirty="0"/>
              <a:t>finding it is also numerically stable</a:t>
            </a:r>
          </a:p>
        </p:txBody>
      </p:sp>
      <p:sp>
        <p:nvSpPr>
          <p:cNvPr id="4" name="Footer Placeholder 3"/>
          <p:cNvSpPr>
            <a:spLocks noGrp="1"/>
          </p:cNvSpPr>
          <p:nvPr>
            <p:ph type="ftr" sz="quarter" idx="11"/>
          </p:nvPr>
        </p:nvSpPr>
        <p:spPr/>
        <p:txBody>
          <a:bodyPr/>
          <a:lstStyle/>
          <a:p>
            <a:r>
              <a:rPr lang="en-US"/>
              <a:t>Matrices of orthonormal vectors and their inverses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20</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a:extLst>
              <a:ext uri="{FF2B5EF4-FFF2-40B4-BE49-F238E27FC236}">
                <a16:creationId xmlns:a16="http://schemas.microsoft.com/office/drawing/2014/main" id="{88F203AF-84B1-4E02-8DC9-D3C1E62C145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88864422"/>
      </p:ext>
    </p:extLst>
  </p:cSld>
  <p:clrMapOvr>
    <a:masterClrMapping/>
  </p:clrMapOvr>
  <mc:AlternateContent xmlns:mc="http://schemas.openxmlformats.org/markup-compatibility/2006" xmlns:p14="http://schemas.microsoft.com/office/powerpoint/2010/main">
    <mc:Choice Requires="p14">
      <p:transition spd="slow" p14:dur="2000" advTm="35285"/>
    </mc:Choice>
    <mc:Fallback xmlns="">
      <p:transition spd="slow" advTm="35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the definition of a permutation matrix</a:t>
            </a:r>
          </a:p>
          <a:p>
            <a:pPr lvl="1"/>
            <a:r>
              <a:rPr lang="en-US" dirty="0"/>
              <a:t>Know that the inverse of a permutation matrix is its transpose</a:t>
            </a:r>
          </a:p>
          <a:p>
            <a:pPr lvl="1"/>
            <a:r>
              <a:rPr lang="en-US" dirty="0"/>
              <a:t>Understand that if the columns of a matrix form an orthonormal basis, then we call the matrix orthogonal and the inverse is also its transpose</a:t>
            </a:r>
          </a:p>
          <a:p>
            <a:pPr lvl="2"/>
            <a:r>
              <a:rPr lang="en-US" dirty="0"/>
              <a:t>Every permutation matrix is an orthogonal matrix</a:t>
            </a:r>
          </a:p>
          <a:p>
            <a:pPr lvl="1"/>
            <a:r>
              <a:rPr lang="en-US" dirty="0"/>
              <a:t>Are aware that this makes calculating the inverse much easier</a:t>
            </a:r>
          </a:p>
          <a:p>
            <a:pPr lvl="1"/>
            <a:r>
              <a:rPr lang="en-US" dirty="0"/>
              <a:t>Know that we will discuss such matrices, including complex matrices, later on in the course</a:t>
            </a:r>
          </a:p>
          <a:p>
            <a:pPr marL="914400" lvl="2" indent="0">
              <a:buNone/>
            </a:pPr>
            <a:endParaRPr lang="en-US" dirty="0"/>
          </a:p>
        </p:txBody>
      </p:sp>
      <p:sp>
        <p:nvSpPr>
          <p:cNvPr id="4" name="Footer Placeholder 3"/>
          <p:cNvSpPr>
            <a:spLocks noGrp="1"/>
          </p:cNvSpPr>
          <p:nvPr>
            <p:ph type="ftr" sz="quarter" idx="11"/>
          </p:nvPr>
        </p:nvSpPr>
        <p:spPr/>
        <p:txBody>
          <a:bodyPr/>
          <a:lstStyle/>
          <a:p>
            <a:r>
              <a:rPr lang="en-US"/>
              <a:t>Matrices of orthonormal vectors and their inverses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8" name="Audio 7">
            <a:hlinkClick r:id="" action="ppaction://media"/>
            <a:extLst>
              <a:ext uri="{FF2B5EF4-FFF2-40B4-BE49-F238E27FC236}">
                <a16:creationId xmlns:a16="http://schemas.microsoft.com/office/drawing/2014/main" id="{8915C52B-D300-4E5C-AF66-0B1456EB536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51470"/>
    </mc:Choice>
    <mc:Fallback xmlns="">
      <p:transition spd="slow" advTm="51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https://en.wikipedia.org/wiki/Invertible_matrix</a:t>
            </a:r>
          </a:p>
          <a:p>
            <a:pPr marL="0" indent="0">
              <a:buNone/>
            </a:pPr>
            <a:r>
              <a:rPr lang="en-US" dirty="0"/>
              <a:t>[2]	https://en.wikipedia.org/wiki/Permutation_matrix</a:t>
            </a:r>
          </a:p>
          <a:p>
            <a:pPr marL="0" indent="0">
              <a:buNone/>
            </a:pPr>
            <a:r>
              <a:rPr lang="en-US" dirty="0"/>
              <a:t>[3]	https://en.wikipedia.org/wiki/Orthogonal_matrix</a:t>
            </a:r>
          </a:p>
        </p:txBody>
      </p:sp>
      <p:sp>
        <p:nvSpPr>
          <p:cNvPr id="4" name="Footer Placeholder 3"/>
          <p:cNvSpPr>
            <a:spLocks noGrp="1"/>
          </p:cNvSpPr>
          <p:nvPr>
            <p:ph type="ftr" sz="quarter" idx="11"/>
          </p:nvPr>
        </p:nvSpPr>
        <p:spPr/>
        <p:txBody>
          <a:bodyPr/>
          <a:lstStyle/>
          <a:p>
            <a:r>
              <a:rPr lang="en-US"/>
              <a:t>Matrices of orthonormal vectors and their inverses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22</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sv-SE" sz="1800" dirty="0"/>
              <a:t>Keogan Larade for pointing out the incorrect transpose on </a:t>
            </a:r>
            <a:r>
              <a:rPr lang="sv-SE" sz="1800"/>
              <a:t>Slide 12.</a:t>
            </a:r>
            <a:endParaRPr lang="en-CA" sz="1800" dirty="0"/>
          </a:p>
        </p:txBody>
      </p:sp>
      <p:sp>
        <p:nvSpPr>
          <p:cNvPr id="4" name="Footer Placeholder 3"/>
          <p:cNvSpPr>
            <a:spLocks noGrp="1"/>
          </p:cNvSpPr>
          <p:nvPr>
            <p:ph type="ftr" sz="quarter" idx="11"/>
          </p:nvPr>
        </p:nvSpPr>
        <p:spPr/>
        <p:txBody>
          <a:bodyPr/>
          <a:lstStyle/>
          <a:p>
            <a:r>
              <a:rPr lang="en-US"/>
              <a:t>Matrices of orthonormal vectors and their inverses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Matrices of orthonormal vectors and their inverses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24</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Matrices of orthonormal vectors and their inverses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Orthonormal vectors</a:t>
            </a:r>
            <a:endParaRPr lang="en-CA" dirty="0"/>
          </a:p>
        </p:txBody>
      </p:sp>
      <p:sp>
        <p:nvSpPr>
          <p:cNvPr id="3" name="Content Placeholder 2"/>
          <p:cNvSpPr>
            <a:spLocks noGrp="1"/>
          </p:cNvSpPr>
          <p:nvPr>
            <p:ph idx="1"/>
          </p:nvPr>
        </p:nvSpPr>
        <p:spPr>
          <a:xfrm>
            <a:off x="457200" y="1600200"/>
            <a:ext cx="8032044" cy="4525963"/>
          </a:xfrm>
        </p:spPr>
        <p:txBody>
          <a:bodyPr/>
          <a:lstStyle/>
          <a:p>
            <a:r>
              <a:rPr lang="en-US" dirty="0"/>
              <a:t>Recall that a collection of vectors is said to be </a:t>
            </a:r>
            <a:r>
              <a:rPr lang="en-US" i="1" dirty="0"/>
              <a:t>orthonormal</a:t>
            </a:r>
            <a:r>
              <a:rPr lang="en-US" dirty="0"/>
              <a:t> if</a:t>
            </a:r>
          </a:p>
          <a:p>
            <a:pPr lvl="1"/>
            <a:r>
              <a:rPr lang="en-US" dirty="0"/>
              <a:t>Any pair of different vectors in the collection are orthogonal</a:t>
            </a:r>
          </a:p>
          <a:p>
            <a:pPr lvl="2"/>
            <a:r>
              <a:rPr lang="en-US" dirty="0"/>
              <a:t>Their inner product is zero</a:t>
            </a:r>
          </a:p>
          <a:p>
            <a:pPr lvl="1"/>
            <a:r>
              <a:rPr lang="en-US" dirty="0"/>
              <a:t>Each of the vectors has a 2-norm equal to 1</a:t>
            </a:r>
          </a:p>
          <a:p>
            <a:pPr lvl="1"/>
            <a:endParaRPr lang="en-US" dirty="0"/>
          </a:p>
          <a:p>
            <a:r>
              <a:rPr lang="en-US" dirty="0"/>
              <a:t>In </a:t>
            </a:r>
            <a:r>
              <a:rPr lang="en-US" b="1" dirty="0" err="1">
                <a:latin typeface="Times New Roman" panose="02020603050405020304" pitchFamily="18" charset="0"/>
              </a:rPr>
              <a:t>F</a:t>
            </a:r>
            <a:r>
              <a:rPr lang="en-US" i="1" baseline="30000" dirty="0" err="1">
                <a:latin typeface="Times New Roman" panose="02020603050405020304" pitchFamily="18" charset="0"/>
              </a:rPr>
              <a:t>n</a:t>
            </a:r>
            <a:r>
              <a:rPr lang="en-US" dirty="0"/>
              <a:t>, a collection of </a:t>
            </a:r>
            <a:r>
              <a:rPr lang="en-US" i="1" dirty="0">
                <a:latin typeface="Times New Roman" panose="02020603050405020304" pitchFamily="18" charset="0"/>
              </a:rPr>
              <a:t>n</a:t>
            </a:r>
            <a:r>
              <a:rPr lang="en-US" dirty="0"/>
              <a:t> orthonormal vectors forms a basis for that vector space </a:t>
            </a:r>
          </a:p>
          <a:p>
            <a:pPr lvl="1"/>
            <a:r>
              <a:rPr lang="en-US" dirty="0"/>
              <a:t>Recall that the inner product for complex vectors</a:t>
            </a:r>
            <a:br>
              <a:rPr lang="en-US" dirty="0"/>
            </a:br>
            <a:r>
              <a:rPr lang="en-US" dirty="0"/>
              <a:t>conjugates the entries of the first vector</a:t>
            </a:r>
          </a:p>
          <a:p>
            <a:pPr lvl="2"/>
            <a:endParaRPr lang="en-US" dirty="0"/>
          </a:p>
        </p:txBody>
      </p:sp>
      <p:sp>
        <p:nvSpPr>
          <p:cNvPr id="4" name="Footer Placeholder 3"/>
          <p:cNvSpPr>
            <a:spLocks noGrp="1"/>
          </p:cNvSpPr>
          <p:nvPr>
            <p:ph type="ftr" sz="quarter" idx="11"/>
          </p:nvPr>
        </p:nvSpPr>
        <p:spPr/>
        <p:txBody>
          <a:bodyPr/>
          <a:lstStyle/>
          <a:p>
            <a:r>
              <a:rPr lang="en-US"/>
              <a:t>Matrices of orthonormal vectors and their inverses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pic>
        <p:nvPicPr>
          <p:cNvPr id="6" name="Audio 5">
            <a:hlinkClick r:id="" action="ppaction://media"/>
            <a:extLst>
              <a:ext uri="{FF2B5EF4-FFF2-40B4-BE49-F238E27FC236}">
                <a16:creationId xmlns:a16="http://schemas.microsoft.com/office/drawing/2014/main" id="{773AA46E-1F50-4370-8170-8FBB776769D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03400668"/>
      </p:ext>
    </p:extLst>
  </p:cSld>
  <p:clrMapOvr>
    <a:masterClrMapping/>
  </p:clrMapOvr>
  <mc:AlternateContent xmlns:mc="http://schemas.openxmlformats.org/markup-compatibility/2006" xmlns:p14="http://schemas.microsoft.com/office/powerpoint/2010/main">
    <mc:Choice Requires="p14">
      <p:transition spd="slow" p14:dur="2000" advTm="53700"/>
    </mc:Choice>
    <mc:Fallback xmlns="">
      <p:transition spd="slow" advTm="53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Identity matrix</a:t>
            </a:r>
            <a:endParaRPr lang="en-CA" dirty="0"/>
          </a:p>
        </p:txBody>
      </p:sp>
      <p:sp>
        <p:nvSpPr>
          <p:cNvPr id="3" name="Content Placeholder 2"/>
          <p:cNvSpPr>
            <a:spLocks noGrp="1"/>
          </p:cNvSpPr>
          <p:nvPr>
            <p:ph idx="1"/>
          </p:nvPr>
        </p:nvSpPr>
        <p:spPr>
          <a:xfrm>
            <a:off x="457200" y="1600200"/>
            <a:ext cx="8144933" cy="4525963"/>
          </a:xfrm>
        </p:spPr>
        <p:txBody>
          <a:bodyPr/>
          <a:lstStyle/>
          <a:p>
            <a:r>
              <a:rPr lang="en-US" dirty="0"/>
              <a:t>Recall that an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n</a:t>
            </a:r>
            <a:r>
              <a:rPr lang="en-US" dirty="0"/>
              <a:t> identity matrix has 1s on the diagonal and zeros everywhere else</a:t>
            </a:r>
          </a:p>
        </p:txBody>
      </p:sp>
      <p:sp>
        <p:nvSpPr>
          <p:cNvPr id="4" name="Footer Placeholder 3"/>
          <p:cNvSpPr>
            <a:spLocks noGrp="1"/>
          </p:cNvSpPr>
          <p:nvPr>
            <p:ph type="ftr" sz="quarter" idx="11"/>
          </p:nvPr>
        </p:nvSpPr>
        <p:spPr/>
        <p:txBody>
          <a:bodyPr/>
          <a:lstStyle/>
          <a:p>
            <a:r>
              <a:rPr lang="en-US"/>
              <a:t>Matrices of orthonormal vectors and their inverses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0" name="Object 9">
            <a:extLst>
              <a:ext uri="{FF2B5EF4-FFF2-40B4-BE49-F238E27FC236}">
                <a16:creationId xmlns:a16="http://schemas.microsoft.com/office/drawing/2014/main" id="{73080FD6-FF41-4EE4-A3D2-D7905CB45EA2}"/>
              </a:ext>
            </a:extLst>
          </p:cNvPr>
          <p:cNvGraphicFramePr>
            <a:graphicFrameLocks noChangeAspect="1"/>
          </p:cNvGraphicFramePr>
          <p:nvPr>
            <p:extLst>
              <p:ext uri="{D42A27DB-BD31-4B8C-83A1-F6EECF244321}">
                <p14:modId xmlns:p14="http://schemas.microsoft.com/office/powerpoint/2010/main" val="2215975584"/>
              </p:ext>
            </p:extLst>
          </p:nvPr>
        </p:nvGraphicFramePr>
        <p:xfrm>
          <a:off x="3325813" y="2354264"/>
          <a:ext cx="2584450" cy="2005012"/>
        </p:xfrm>
        <a:graphic>
          <a:graphicData uri="http://schemas.openxmlformats.org/presentationml/2006/ole">
            <mc:AlternateContent xmlns:mc="http://schemas.openxmlformats.org/markup-compatibility/2006">
              <mc:Choice xmlns:v="urn:schemas-microsoft-com:vml" Requires="v">
                <p:oleObj name="Equation" r:id="rId5" imgW="1473120" imgH="1143000" progId="Equation.DSMT4">
                  <p:embed/>
                </p:oleObj>
              </mc:Choice>
              <mc:Fallback>
                <p:oleObj name="Equation" r:id="rId5" imgW="1473120" imgH="1143000" progId="Equation.DSMT4">
                  <p:embed/>
                  <p:pic>
                    <p:nvPicPr>
                      <p:cNvPr id="10" name="Object 9">
                        <a:extLst>
                          <a:ext uri="{FF2B5EF4-FFF2-40B4-BE49-F238E27FC236}">
                            <a16:creationId xmlns:a16="http://schemas.microsoft.com/office/drawing/2014/main" id="{9F379ED3-74E3-48CB-BB0F-731F5E30C924}"/>
                          </a:ext>
                        </a:extLst>
                      </p:cNvPr>
                      <p:cNvPicPr/>
                      <p:nvPr/>
                    </p:nvPicPr>
                    <p:blipFill>
                      <a:blip r:embed="rId6"/>
                      <a:stretch>
                        <a:fillRect/>
                      </a:stretch>
                    </p:blipFill>
                    <p:spPr>
                      <a:xfrm>
                        <a:off x="3325813" y="2354264"/>
                        <a:ext cx="2584450" cy="2005012"/>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8856C24D-B2EF-4D87-A684-451064F0CD6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61719265"/>
      </p:ext>
    </p:extLst>
  </p:cSld>
  <p:clrMapOvr>
    <a:masterClrMapping/>
  </p:clrMapOvr>
  <mc:AlternateContent xmlns:mc="http://schemas.openxmlformats.org/markup-compatibility/2006" xmlns:p14="http://schemas.microsoft.com/office/powerpoint/2010/main">
    <mc:Choice Requires="p14">
      <p:transition spd="slow" p14:dur="2000" advTm="11063"/>
    </mc:Choice>
    <mc:Fallback xmlns="">
      <p:transition spd="slow" advTm="11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Identity 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You will note that the columns are the canonical basis for </a:t>
            </a:r>
            <a:r>
              <a:rPr lang="en-US" b="1" dirty="0"/>
              <a:t>R</a:t>
            </a:r>
            <a:r>
              <a:rPr lang="en-US" i="1" baseline="30000" dirty="0"/>
              <a:t>n</a:t>
            </a:r>
            <a:endParaRPr lang="en-US" dirty="0"/>
          </a:p>
        </p:txBody>
      </p:sp>
      <p:sp>
        <p:nvSpPr>
          <p:cNvPr id="4" name="Footer Placeholder 3"/>
          <p:cNvSpPr>
            <a:spLocks noGrp="1"/>
          </p:cNvSpPr>
          <p:nvPr>
            <p:ph type="ftr" sz="quarter" idx="11"/>
          </p:nvPr>
        </p:nvSpPr>
        <p:spPr/>
        <p:txBody>
          <a:bodyPr/>
          <a:lstStyle/>
          <a:p>
            <a:r>
              <a:rPr lang="en-US"/>
              <a:t>Matrices of orthonormal vectors and their inverses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9" name="Object 8">
            <a:extLst>
              <a:ext uri="{FF2B5EF4-FFF2-40B4-BE49-F238E27FC236}">
                <a16:creationId xmlns:a16="http://schemas.microsoft.com/office/drawing/2014/main" id="{D2EA0933-CF7C-47CA-86DF-1E5415C92810}"/>
              </a:ext>
            </a:extLst>
          </p:cNvPr>
          <p:cNvGraphicFramePr>
            <a:graphicFrameLocks noChangeAspect="1"/>
          </p:cNvGraphicFramePr>
          <p:nvPr>
            <p:extLst>
              <p:ext uri="{D42A27DB-BD31-4B8C-83A1-F6EECF244321}">
                <p14:modId xmlns:p14="http://schemas.microsoft.com/office/powerpoint/2010/main" val="4233954950"/>
              </p:ext>
            </p:extLst>
          </p:nvPr>
        </p:nvGraphicFramePr>
        <p:xfrm>
          <a:off x="3214776" y="4556477"/>
          <a:ext cx="3030538" cy="2005013"/>
        </p:xfrm>
        <a:graphic>
          <a:graphicData uri="http://schemas.openxmlformats.org/presentationml/2006/ole">
            <mc:AlternateContent xmlns:mc="http://schemas.openxmlformats.org/markup-compatibility/2006">
              <mc:Choice xmlns:v="urn:schemas-microsoft-com:vml" Requires="v">
                <p:oleObj name="Equation" r:id="rId5" imgW="1726920" imgH="1143000" progId="Equation.DSMT4">
                  <p:embed/>
                </p:oleObj>
              </mc:Choice>
              <mc:Fallback>
                <p:oleObj name="Equation" r:id="rId5" imgW="1726920" imgH="1143000" progId="Equation.DSMT4">
                  <p:embed/>
                  <p:pic>
                    <p:nvPicPr>
                      <p:cNvPr id="8" name="Object 7">
                        <a:extLst>
                          <a:ext uri="{FF2B5EF4-FFF2-40B4-BE49-F238E27FC236}">
                            <a16:creationId xmlns:a16="http://schemas.microsoft.com/office/drawing/2014/main" id="{02E6B245-1FA8-49F0-80D2-F58760E77A34}"/>
                          </a:ext>
                        </a:extLst>
                      </p:cNvPr>
                      <p:cNvPicPr/>
                      <p:nvPr/>
                    </p:nvPicPr>
                    <p:blipFill>
                      <a:blip r:embed="rId6"/>
                      <a:stretch>
                        <a:fillRect/>
                      </a:stretch>
                    </p:blipFill>
                    <p:spPr>
                      <a:xfrm>
                        <a:off x="3214776" y="4556477"/>
                        <a:ext cx="3030538" cy="200501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F379ED3-74E3-48CB-BB0F-731F5E30C924}"/>
              </a:ext>
            </a:extLst>
          </p:cNvPr>
          <p:cNvGraphicFramePr>
            <a:graphicFrameLocks noChangeAspect="1"/>
          </p:cNvGraphicFramePr>
          <p:nvPr>
            <p:extLst>
              <p:ext uri="{D42A27DB-BD31-4B8C-83A1-F6EECF244321}">
                <p14:modId xmlns:p14="http://schemas.microsoft.com/office/powerpoint/2010/main" val="1143670011"/>
              </p:ext>
            </p:extLst>
          </p:nvPr>
        </p:nvGraphicFramePr>
        <p:xfrm>
          <a:off x="3325813" y="2354264"/>
          <a:ext cx="2584450" cy="2005012"/>
        </p:xfrm>
        <a:graphic>
          <a:graphicData uri="http://schemas.openxmlformats.org/presentationml/2006/ole">
            <mc:AlternateContent xmlns:mc="http://schemas.openxmlformats.org/markup-compatibility/2006">
              <mc:Choice xmlns:v="urn:schemas-microsoft-com:vml" Requires="v">
                <p:oleObj name="Equation" r:id="rId7" imgW="1473120" imgH="1143000" progId="Equation.DSMT4">
                  <p:embed/>
                </p:oleObj>
              </mc:Choice>
              <mc:Fallback>
                <p:oleObj name="Equation" r:id="rId7" imgW="1473120" imgH="1143000" progId="Equation.DSMT4">
                  <p:embed/>
                  <p:pic>
                    <p:nvPicPr>
                      <p:cNvPr id="9" name="Object 8">
                        <a:extLst>
                          <a:ext uri="{FF2B5EF4-FFF2-40B4-BE49-F238E27FC236}">
                            <a16:creationId xmlns:a16="http://schemas.microsoft.com/office/drawing/2014/main" id="{29E057E9-8052-4D42-AA50-AE6A2FEA7942}"/>
                          </a:ext>
                        </a:extLst>
                      </p:cNvPr>
                      <p:cNvPicPr/>
                      <p:nvPr/>
                    </p:nvPicPr>
                    <p:blipFill>
                      <a:blip r:embed="rId8"/>
                      <a:stretch>
                        <a:fillRect/>
                      </a:stretch>
                    </p:blipFill>
                    <p:spPr>
                      <a:xfrm>
                        <a:off x="3325813" y="2354264"/>
                        <a:ext cx="2584450" cy="2005012"/>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551221B2-EE83-4EE3-8648-A4C8E4A9DFF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05510157"/>
      </p:ext>
    </p:extLst>
  </p:cSld>
  <p:clrMapOvr>
    <a:masterClrMapping/>
  </p:clrMapOvr>
  <mc:AlternateContent xmlns:mc="http://schemas.openxmlformats.org/markup-compatibility/2006" xmlns:p14="http://schemas.microsoft.com/office/powerpoint/2010/main">
    <mc:Choice Requires="p14">
      <p:transition spd="slow" p14:dur="2000" advTm="16498"/>
    </mc:Choice>
    <mc:Fallback xmlns="">
      <p:transition spd="slow" advTm="16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Permutation matrices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Suppose we have an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n</a:t>
            </a:r>
            <a:r>
              <a:rPr lang="en-US" dirty="0"/>
              <a:t> matrix where the columns are a</a:t>
            </a:r>
            <a:br>
              <a:rPr lang="en-US" dirty="0"/>
            </a:br>
            <a:r>
              <a:rPr lang="en-US" dirty="0"/>
              <a:t>permutation (reordering) of the canonical basis vectors</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Matrices of orthonormal vectors and their inverses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8" name="Object 7">
            <a:extLst>
              <a:ext uri="{FF2B5EF4-FFF2-40B4-BE49-F238E27FC236}">
                <a16:creationId xmlns:a16="http://schemas.microsoft.com/office/drawing/2014/main" id="{2605F716-FD50-4E0B-9C5D-7E86BCD11908}"/>
              </a:ext>
            </a:extLst>
          </p:cNvPr>
          <p:cNvGraphicFramePr>
            <a:graphicFrameLocks noChangeAspect="1"/>
          </p:cNvGraphicFramePr>
          <p:nvPr>
            <p:extLst>
              <p:ext uri="{D42A27DB-BD31-4B8C-83A1-F6EECF244321}">
                <p14:modId xmlns:p14="http://schemas.microsoft.com/office/powerpoint/2010/main" val="4219633157"/>
              </p:ext>
            </p:extLst>
          </p:nvPr>
        </p:nvGraphicFramePr>
        <p:xfrm>
          <a:off x="3367091" y="2503134"/>
          <a:ext cx="2093913" cy="1603375"/>
        </p:xfrm>
        <a:graphic>
          <a:graphicData uri="http://schemas.openxmlformats.org/presentationml/2006/ole">
            <mc:AlternateContent xmlns:mc="http://schemas.openxmlformats.org/markup-compatibility/2006">
              <mc:Choice xmlns:v="urn:schemas-microsoft-com:vml" Requires="v">
                <p:oleObj name="Equation" r:id="rId5" imgW="1193760" imgH="914400" progId="Equation.DSMT4">
                  <p:embed/>
                </p:oleObj>
              </mc:Choice>
              <mc:Fallback>
                <p:oleObj name="Equation" r:id="rId5" imgW="1193760" imgH="914400" progId="Equation.DSMT4">
                  <p:embed/>
                  <p:pic>
                    <p:nvPicPr>
                      <p:cNvPr id="10" name="Object 9">
                        <a:extLst>
                          <a:ext uri="{FF2B5EF4-FFF2-40B4-BE49-F238E27FC236}">
                            <a16:creationId xmlns:a16="http://schemas.microsoft.com/office/drawing/2014/main" id="{9F379ED3-74E3-48CB-BB0F-731F5E30C924}"/>
                          </a:ext>
                        </a:extLst>
                      </p:cNvPr>
                      <p:cNvPicPr/>
                      <p:nvPr/>
                    </p:nvPicPr>
                    <p:blipFill>
                      <a:blip r:embed="rId6"/>
                      <a:stretch>
                        <a:fillRect/>
                      </a:stretch>
                    </p:blipFill>
                    <p:spPr>
                      <a:xfrm>
                        <a:off x="3367091" y="2503134"/>
                        <a:ext cx="2093913" cy="16033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684D67C-7296-43DD-B009-8B18C17FC16D}"/>
              </a:ext>
            </a:extLst>
          </p:cNvPr>
          <p:cNvGraphicFramePr>
            <a:graphicFrameLocks noChangeAspect="1"/>
          </p:cNvGraphicFramePr>
          <p:nvPr>
            <p:extLst>
              <p:ext uri="{D42A27DB-BD31-4B8C-83A1-F6EECF244321}">
                <p14:modId xmlns:p14="http://schemas.microsoft.com/office/powerpoint/2010/main" val="2681006218"/>
              </p:ext>
            </p:extLst>
          </p:nvPr>
        </p:nvGraphicFramePr>
        <p:xfrm>
          <a:off x="457200" y="4522788"/>
          <a:ext cx="2093913" cy="1603375"/>
        </p:xfrm>
        <a:graphic>
          <a:graphicData uri="http://schemas.openxmlformats.org/presentationml/2006/ole">
            <mc:AlternateContent xmlns:mc="http://schemas.openxmlformats.org/markup-compatibility/2006">
              <mc:Choice xmlns:v="urn:schemas-microsoft-com:vml" Requires="v">
                <p:oleObj name="Equation" r:id="rId7" imgW="1193760" imgH="914400" progId="Equation.DSMT4">
                  <p:embed/>
                </p:oleObj>
              </mc:Choice>
              <mc:Fallback>
                <p:oleObj name="Equation" r:id="rId7" imgW="1193760" imgH="914400" progId="Equation.DSMT4">
                  <p:embed/>
                  <p:pic>
                    <p:nvPicPr>
                      <p:cNvPr id="8" name="Object 7">
                        <a:extLst>
                          <a:ext uri="{FF2B5EF4-FFF2-40B4-BE49-F238E27FC236}">
                            <a16:creationId xmlns:a16="http://schemas.microsoft.com/office/drawing/2014/main" id="{2605F716-FD50-4E0B-9C5D-7E86BCD11908}"/>
                          </a:ext>
                        </a:extLst>
                      </p:cNvPr>
                      <p:cNvPicPr/>
                      <p:nvPr/>
                    </p:nvPicPr>
                    <p:blipFill>
                      <a:blip r:embed="rId8"/>
                      <a:stretch>
                        <a:fillRect/>
                      </a:stretch>
                    </p:blipFill>
                    <p:spPr>
                      <a:xfrm>
                        <a:off x="457200" y="4522788"/>
                        <a:ext cx="2093913" cy="16033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D139D5C9-64AF-4AED-BE78-CDF443176AE8}"/>
              </a:ext>
            </a:extLst>
          </p:cNvPr>
          <p:cNvGraphicFramePr>
            <a:graphicFrameLocks noChangeAspect="1"/>
          </p:cNvGraphicFramePr>
          <p:nvPr>
            <p:extLst>
              <p:ext uri="{D42A27DB-BD31-4B8C-83A1-F6EECF244321}">
                <p14:modId xmlns:p14="http://schemas.microsoft.com/office/powerpoint/2010/main" val="3558375113"/>
              </p:ext>
            </p:extLst>
          </p:nvPr>
        </p:nvGraphicFramePr>
        <p:xfrm>
          <a:off x="2797175" y="4522788"/>
          <a:ext cx="2116138" cy="1603375"/>
        </p:xfrm>
        <a:graphic>
          <a:graphicData uri="http://schemas.openxmlformats.org/presentationml/2006/ole">
            <mc:AlternateContent xmlns:mc="http://schemas.openxmlformats.org/markup-compatibility/2006">
              <mc:Choice xmlns:v="urn:schemas-microsoft-com:vml" Requires="v">
                <p:oleObj name="Equation" r:id="rId9" imgW="1206360" imgH="914400" progId="Equation.DSMT4">
                  <p:embed/>
                </p:oleObj>
              </mc:Choice>
              <mc:Fallback>
                <p:oleObj name="Equation" r:id="rId9" imgW="1206360" imgH="914400" progId="Equation.DSMT4">
                  <p:embed/>
                  <p:pic>
                    <p:nvPicPr>
                      <p:cNvPr id="9" name="Object 8">
                        <a:extLst>
                          <a:ext uri="{FF2B5EF4-FFF2-40B4-BE49-F238E27FC236}">
                            <a16:creationId xmlns:a16="http://schemas.microsoft.com/office/drawing/2014/main" id="{E684D67C-7296-43DD-B009-8B18C17FC16D}"/>
                          </a:ext>
                        </a:extLst>
                      </p:cNvPr>
                      <p:cNvPicPr/>
                      <p:nvPr/>
                    </p:nvPicPr>
                    <p:blipFill>
                      <a:blip r:embed="rId10"/>
                      <a:stretch>
                        <a:fillRect/>
                      </a:stretch>
                    </p:blipFill>
                    <p:spPr>
                      <a:xfrm>
                        <a:off x="2797175" y="4522788"/>
                        <a:ext cx="2116138" cy="16033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B18AB41A-C57A-4E0D-A0C6-4D9DE0CC0367}"/>
              </a:ext>
            </a:extLst>
          </p:cNvPr>
          <p:cNvGraphicFramePr>
            <a:graphicFrameLocks noChangeAspect="1"/>
          </p:cNvGraphicFramePr>
          <p:nvPr>
            <p:extLst>
              <p:ext uri="{D42A27DB-BD31-4B8C-83A1-F6EECF244321}">
                <p14:modId xmlns:p14="http://schemas.microsoft.com/office/powerpoint/2010/main" val="2048662149"/>
              </p:ext>
            </p:extLst>
          </p:nvPr>
        </p:nvGraphicFramePr>
        <p:xfrm>
          <a:off x="5320242" y="4522788"/>
          <a:ext cx="2116138" cy="1603375"/>
        </p:xfrm>
        <a:graphic>
          <a:graphicData uri="http://schemas.openxmlformats.org/presentationml/2006/ole">
            <mc:AlternateContent xmlns:mc="http://schemas.openxmlformats.org/markup-compatibility/2006">
              <mc:Choice xmlns:v="urn:schemas-microsoft-com:vml" Requires="v">
                <p:oleObj name="Equation" r:id="rId11" imgW="1206360" imgH="914400" progId="Equation.DSMT4">
                  <p:embed/>
                </p:oleObj>
              </mc:Choice>
              <mc:Fallback>
                <p:oleObj name="Equation" r:id="rId11" imgW="1206360" imgH="914400" progId="Equation.DSMT4">
                  <p:embed/>
                  <p:pic>
                    <p:nvPicPr>
                      <p:cNvPr id="10" name="Object 9">
                        <a:extLst>
                          <a:ext uri="{FF2B5EF4-FFF2-40B4-BE49-F238E27FC236}">
                            <a16:creationId xmlns:a16="http://schemas.microsoft.com/office/drawing/2014/main" id="{D139D5C9-64AF-4AED-BE78-CDF443176AE8}"/>
                          </a:ext>
                        </a:extLst>
                      </p:cNvPr>
                      <p:cNvPicPr/>
                      <p:nvPr/>
                    </p:nvPicPr>
                    <p:blipFill>
                      <a:blip r:embed="rId12"/>
                      <a:stretch>
                        <a:fillRect/>
                      </a:stretch>
                    </p:blipFill>
                    <p:spPr>
                      <a:xfrm>
                        <a:off x="5320242" y="4522788"/>
                        <a:ext cx="2116138" cy="1603375"/>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A3D56A59-F385-4686-8AFF-E7160E2F9DB4}"/>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9458841"/>
      </p:ext>
    </p:extLst>
  </p:cSld>
  <p:clrMapOvr>
    <a:masterClrMapping/>
  </p:clrMapOvr>
  <mc:AlternateContent xmlns:mc="http://schemas.openxmlformats.org/markup-compatibility/2006" xmlns:p14="http://schemas.microsoft.com/office/powerpoint/2010/main">
    <mc:Choice Requires="p14">
      <p:transition spd="slow" p14:dur="2000" advTm="45757"/>
    </mc:Choice>
    <mc:Fallback xmlns="">
      <p:transition spd="slow" advTm="45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Permutation matrices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Such matrices are called permutation matrices,</a:t>
            </a:r>
            <a:br>
              <a:rPr lang="en-US" dirty="0"/>
            </a:br>
            <a:r>
              <a:rPr lang="en-US" dirty="0"/>
              <a:t>	but not only because the columns are a permutation of the 	canonical basis vectors</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Matrices of orthonormal vectors and their inverses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9" name="Object 8">
            <a:extLst>
              <a:ext uri="{FF2B5EF4-FFF2-40B4-BE49-F238E27FC236}">
                <a16:creationId xmlns:a16="http://schemas.microsoft.com/office/drawing/2014/main" id="{E684D67C-7296-43DD-B009-8B18C17FC16D}"/>
              </a:ext>
            </a:extLst>
          </p:cNvPr>
          <p:cNvGraphicFramePr>
            <a:graphicFrameLocks noChangeAspect="1"/>
          </p:cNvGraphicFramePr>
          <p:nvPr>
            <p:extLst>
              <p:ext uri="{D42A27DB-BD31-4B8C-83A1-F6EECF244321}">
                <p14:modId xmlns:p14="http://schemas.microsoft.com/office/powerpoint/2010/main" val="3346835823"/>
              </p:ext>
            </p:extLst>
          </p:nvPr>
        </p:nvGraphicFramePr>
        <p:xfrm>
          <a:off x="2639569" y="2743377"/>
          <a:ext cx="2740025" cy="1647825"/>
        </p:xfrm>
        <a:graphic>
          <a:graphicData uri="http://schemas.openxmlformats.org/presentationml/2006/ole">
            <mc:AlternateContent xmlns:mc="http://schemas.openxmlformats.org/markup-compatibility/2006">
              <mc:Choice xmlns:v="urn:schemas-microsoft-com:vml" Requires="v">
                <p:oleObj name="Equation" r:id="rId5" imgW="1562040" imgH="939600" progId="Equation.DSMT4">
                  <p:embed/>
                </p:oleObj>
              </mc:Choice>
              <mc:Fallback>
                <p:oleObj name="Equation" r:id="rId5" imgW="1562040" imgH="939600" progId="Equation.DSMT4">
                  <p:embed/>
                  <p:pic>
                    <p:nvPicPr>
                      <p:cNvPr id="9" name="Object 8">
                        <a:extLst>
                          <a:ext uri="{FF2B5EF4-FFF2-40B4-BE49-F238E27FC236}">
                            <a16:creationId xmlns:a16="http://schemas.microsoft.com/office/drawing/2014/main" id="{E684D67C-7296-43DD-B009-8B18C17FC16D}"/>
                          </a:ext>
                        </a:extLst>
                      </p:cNvPr>
                      <p:cNvPicPr/>
                      <p:nvPr/>
                    </p:nvPicPr>
                    <p:blipFill>
                      <a:blip r:embed="rId6"/>
                      <a:stretch>
                        <a:fillRect/>
                      </a:stretch>
                    </p:blipFill>
                    <p:spPr>
                      <a:xfrm>
                        <a:off x="2639569" y="2743377"/>
                        <a:ext cx="2740025" cy="16478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F14A6C0-1B0E-476E-8489-3A004D4C43C3}"/>
              </a:ext>
            </a:extLst>
          </p:cNvPr>
          <p:cNvGraphicFramePr>
            <a:graphicFrameLocks noChangeAspect="1"/>
          </p:cNvGraphicFramePr>
          <p:nvPr>
            <p:extLst>
              <p:ext uri="{D42A27DB-BD31-4B8C-83A1-F6EECF244321}">
                <p14:modId xmlns:p14="http://schemas.microsoft.com/office/powerpoint/2010/main" val="3622616134"/>
              </p:ext>
            </p:extLst>
          </p:nvPr>
        </p:nvGraphicFramePr>
        <p:xfrm>
          <a:off x="5516563" y="4502943"/>
          <a:ext cx="3230563" cy="1647825"/>
        </p:xfrm>
        <a:graphic>
          <a:graphicData uri="http://schemas.openxmlformats.org/presentationml/2006/ole">
            <mc:AlternateContent xmlns:mc="http://schemas.openxmlformats.org/markup-compatibility/2006">
              <mc:Choice xmlns:v="urn:schemas-microsoft-com:vml" Requires="v">
                <p:oleObj name="Equation" r:id="rId7" imgW="1841400" imgH="939600" progId="Equation.DSMT4">
                  <p:embed/>
                </p:oleObj>
              </mc:Choice>
              <mc:Fallback>
                <p:oleObj name="Equation" r:id="rId7" imgW="1841400" imgH="939600" progId="Equation.DSMT4">
                  <p:embed/>
                  <p:pic>
                    <p:nvPicPr>
                      <p:cNvPr id="9" name="Object 8">
                        <a:extLst>
                          <a:ext uri="{FF2B5EF4-FFF2-40B4-BE49-F238E27FC236}">
                            <a16:creationId xmlns:a16="http://schemas.microsoft.com/office/drawing/2014/main" id="{E684D67C-7296-43DD-B009-8B18C17FC16D}"/>
                          </a:ext>
                        </a:extLst>
                      </p:cNvPr>
                      <p:cNvPicPr/>
                      <p:nvPr/>
                    </p:nvPicPr>
                    <p:blipFill>
                      <a:blip r:embed="rId8"/>
                      <a:stretch>
                        <a:fillRect/>
                      </a:stretch>
                    </p:blipFill>
                    <p:spPr>
                      <a:xfrm>
                        <a:off x="5516563" y="4502943"/>
                        <a:ext cx="3230563" cy="16478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FAC578C7-5619-4BA3-B972-2F688C437156}"/>
              </a:ext>
            </a:extLst>
          </p:cNvPr>
          <p:cNvGraphicFramePr>
            <a:graphicFrameLocks noChangeAspect="1"/>
          </p:cNvGraphicFramePr>
          <p:nvPr>
            <p:extLst>
              <p:ext uri="{D42A27DB-BD31-4B8C-83A1-F6EECF244321}">
                <p14:modId xmlns:p14="http://schemas.microsoft.com/office/powerpoint/2010/main" val="2212417945"/>
              </p:ext>
            </p:extLst>
          </p:nvPr>
        </p:nvGraphicFramePr>
        <p:xfrm>
          <a:off x="5403673" y="2743377"/>
          <a:ext cx="779462" cy="1647825"/>
        </p:xfrm>
        <a:graphic>
          <a:graphicData uri="http://schemas.openxmlformats.org/presentationml/2006/ole">
            <mc:AlternateContent xmlns:mc="http://schemas.openxmlformats.org/markup-compatibility/2006">
              <mc:Choice xmlns:v="urn:schemas-microsoft-com:vml" Requires="v">
                <p:oleObj name="Equation" r:id="rId9" imgW="444240" imgH="939600" progId="Equation.DSMT4">
                  <p:embed/>
                </p:oleObj>
              </mc:Choice>
              <mc:Fallback>
                <p:oleObj name="Equation" r:id="rId9" imgW="444240" imgH="939600" progId="Equation.DSMT4">
                  <p:embed/>
                  <p:pic>
                    <p:nvPicPr>
                      <p:cNvPr id="9" name="Object 8">
                        <a:extLst>
                          <a:ext uri="{FF2B5EF4-FFF2-40B4-BE49-F238E27FC236}">
                            <a16:creationId xmlns:a16="http://schemas.microsoft.com/office/drawing/2014/main" id="{E684D67C-7296-43DD-B009-8B18C17FC16D}"/>
                          </a:ext>
                        </a:extLst>
                      </p:cNvPr>
                      <p:cNvPicPr/>
                      <p:nvPr/>
                    </p:nvPicPr>
                    <p:blipFill>
                      <a:blip r:embed="rId10"/>
                      <a:stretch>
                        <a:fillRect/>
                      </a:stretch>
                    </p:blipFill>
                    <p:spPr>
                      <a:xfrm>
                        <a:off x="5403673" y="2743377"/>
                        <a:ext cx="779462" cy="16478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CDE6C0E4-9F54-4A25-8302-1C81BA3CBA65}"/>
              </a:ext>
            </a:extLst>
          </p:cNvPr>
          <p:cNvGraphicFramePr>
            <a:graphicFrameLocks noChangeAspect="1"/>
          </p:cNvGraphicFramePr>
          <p:nvPr>
            <p:extLst>
              <p:ext uri="{D42A27DB-BD31-4B8C-83A1-F6EECF244321}">
                <p14:modId xmlns:p14="http://schemas.microsoft.com/office/powerpoint/2010/main" val="1857913947"/>
              </p:ext>
            </p:extLst>
          </p:nvPr>
        </p:nvGraphicFramePr>
        <p:xfrm>
          <a:off x="304800" y="4502944"/>
          <a:ext cx="5211763" cy="1647825"/>
        </p:xfrm>
        <a:graphic>
          <a:graphicData uri="http://schemas.openxmlformats.org/presentationml/2006/ole">
            <mc:AlternateContent xmlns:mc="http://schemas.openxmlformats.org/markup-compatibility/2006">
              <mc:Choice xmlns:v="urn:schemas-microsoft-com:vml" Requires="v">
                <p:oleObj name="Equation" r:id="rId11" imgW="2971800" imgH="939600" progId="Equation.DSMT4">
                  <p:embed/>
                </p:oleObj>
              </mc:Choice>
              <mc:Fallback>
                <p:oleObj name="Equation" r:id="rId11" imgW="2971800" imgH="939600" progId="Equation.DSMT4">
                  <p:embed/>
                  <p:pic>
                    <p:nvPicPr>
                      <p:cNvPr id="12" name="Object 11">
                        <a:extLst>
                          <a:ext uri="{FF2B5EF4-FFF2-40B4-BE49-F238E27FC236}">
                            <a16:creationId xmlns:a16="http://schemas.microsoft.com/office/drawing/2014/main" id="{3F14A6C0-1B0E-476E-8489-3A004D4C43C3}"/>
                          </a:ext>
                        </a:extLst>
                      </p:cNvPr>
                      <p:cNvPicPr/>
                      <p:nvPr/>
                    </p:nvPicPr>
                    <p:blipFill>
                      <a:blip r:embed="rId12"/>
                      <a:stretch>
                        <a:fillRect/>
                      </a:stretch>
                    </p:blipFill>
                    <p:spPr>
                      <a:xfrm>
                        <a:off x="304800" y="4502944"/>
                        <a:ext cx="5211763" cy="1647825"/>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F8198062-C6C0-430C-8478-034B4089A45A}"/>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8482296"/>
      </p:ext>
    </p:extLst>
  </p:cSld>
  <p:clrMapOvr>
    <a:masterClrMapping/>
  </p:clrMapOvr>
  <mc:AlternateContent xmlns:mc="http://schemas.openxmlformats.org/markup-compatibility/2006" xmlns:p14="http://schemas.microsoft.com/office/powerpoint/2010/main">
    <mc:Choice Requires="p14">
      <p:transition spd="slow" p14:dur="2000" advTm="86792"/>
    </mc:Choice>
    <mc:Fallback xmlns="">
      <p:transition spd="slow" advTm="86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Permutation matrices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Any matrix that permutes the entries of a vector or the rows of</a:t>
            </a:r>
            <a:br>
              <a:rPr lang="en-US" dirty="0"/>
            </a:br>
            <a:r>
              <a:rPr lang="en-US" dirty="0"/>
              <a:t>a matrix upon multiplication is called a permutation matrix</a:t>
            </a:r>
          </a:p>
          <a:p>
            <a:pPr lvl="1"/>
            <a:r>
              <a:rPr lang="en-US" dirty="0"/>
              <a:t>The columns consist of the canonical basis vectors</a:t>
            </a:r>
          </a:p>
          <a:p>
            <a:pPr lvl="1"/>
            <a:r>
              <a:rPr lang="en-US" dirty="0"/>
              <a:t>Each row has one “1” and each column has one “1”,</a:t>
            </a:r>
          </a:p>
          <a:p>
            <a:pPr marL="457200" lvl="1" indent="0">
              <a:buNone/>
            </a:pPr>
            <a:r>
              <a:rPr lang="en-US" dirty="0"/>
              <a:t>	while all other entries are zero</a:t>
            </a:r>
          </a:p>
          <a:p>
            <a:pPr lvl="1"/>
            <a:r>
              <a:rPr lang="en-US" dirty="0"/>
              <a:t>The identity matrix is a trivial permutation matrix</a:t>
            </a:r>
          </a:p>
          <a:p>
            <a:pPr lvl="1"/>
            <a:r>
              <a:rPr lang="en-US" dirty="0"/>
              <a:t>The row-operation matrix for swapping two rows </a:t>
            </a:r>
            <a:r>
              <a:rPr lang="en-US" i="1" dirty="0" err="1"/>
              <a:t>R</a:t>
            </a:r>
            <a:r>
              <a:rPr lang="en-US" i="1" baseline="-25000" dirty="0" err="1"/>
              <a:t>Ri</a:t>
            </a:r>
            <a:r>
              <a:rPr lang="en-US" baseline="-25000" dirty="0"/>
              <a:t> ↔ </a:t>
            </a:r>
            <a:r>
              <a:rPr lang="en-US" i="1" baseline="-25000" dirty="0" err="1"/>
              <a:t>Rj</a:t>
            </a:r>
            <a:r>
              <a:rPr lang="en-US" dirty="0"/>
              <a:t> is</a:t>
            </a:r>
            <a:br>
              <a:rPr lang="en-US" dirty="0"/>
            </a:br>
            <a:r>
              <a:rPr lang="en-US" dirty="0"/>
              <a:t>a permutation matrix</a:t>
            </a:r>
          </a:p>
          <a:p>
            <a:pPr lvl="1"/>
            <a:r>
              <a:rPr lang="en-US" dirty="0"/>
              <a:t>The product of two permutation matrices is a permutation matrix</a:t>
            </a:r>
          </a:p>
          <a:p>
            <a:pPr marL="457200" lvl="1" indent="0">
              <a:buNone/>
            </a:pPr>
            <a:r>
              <a:rPr lang="en-US" dirty="0"/>
              <a:t>		</a:t>
            </a:r>
            <a:r>
              <a:rPr lang="en-US" dirty="0">
                <a:latin typeface="Times New Roman" panose="02020603050405020304" pitchFamily="18" charset="0"/>
              </a:rPr>
              <a:t>(</a:t>
            </a:r>
            <a:r>
              <a:rPr lang="en-US" i="1" dirty="0">
                <a:latin typeface="Times New Roman" panose="02020603050405020304" pitchFamily="18" charset="0"/>
              </a:rPr>
              <a:t>P</a:t>
            </a:r>
            <a:r>
              <a:rPr lang="en-US" baseline="-25000" dirty="0">
                <a:latin typeface="Times New Roman" panose="02020603050405020304" pitchFamily="18" charset="0"/>
              </a:rPr>
              <a:t>2</a:t>
            </a:r>
            <a:r>
              <a:rPr lang="en-US" i="1" dirty="0">
                <a:latin typeface="Times New Roman" panose="02020603050405020304" pitchFamily="18" charset="0"/>
              </a:rPr>
              <a:t>P</a:t>
            </a:r>
            <a:r>
              <a:rPr lang="en-US" baseline="-25000" dirty="0">
                <a:latin typeface="Times New Roman" panose="02020603050405020304" pitchFamily="18" charset="0"/>
              </a:rPr>
              <a:t>1</a:t>
            </a:r>
            <a:r>
              <a:rPr lang="en-US" dirty="0">
                <a:latin typeface="Times New Roman" panose="02020603050405020304" pitchFamily="18" charset="0"/>
              </a:rPr>
              <a:t>)</a:t>
            </a:r>
            <a:r>
              <a:rPr lang="en-US" b="1" dirty="0">
                <a:latin typeface="Times New Roman" panose="02020603050405020304" pitchFamily="18" charset="0"/>
              </a:rPr>
              <a:t>u </a:t>
            </a:r>
            <a:r>
              <a:rPr lang="en-US" dirty="0">
                <a:latin typeface="Times New Roman" panose="02020603050405020304" pitchFamily="18" charset="0"/>
              </a:rPr>
              <a:t>=</a:t>
            </a:r>
            <a:r>
              <a:rPr lang="en-US" b="1" dirty="0">
                <a:latin typeface="Times New Roman" panose="02020603050405020304" pitchFamily="18" charset="0"/>
              </a:rPr>
              <a:t> </a:t>
            </a:r>
            <a:r>
              <a:rPr lang="en-US" i="1" dirty="0">
                <a:latin typeface="Times New Roman" panose="02020603050405020304" pitchFamily="18" charset="0"/>
              </a:rPr>
              <a:t>P</a:t>
            </a:r>
            <a:r>
              <a:rPr lang="en-US" baseline="-25000" dirty="0">
                <a:latin typeface="Times New Roman" panose="02020603050405020304" pitchFamily="18" charset="0"/>
              </a:rPr>
              <a:t>2 </a:t>
            </a:r>
            <a:r>
              <a:rPr lang="en-US" dirty="0">
                <a:latin typeface="Times New Roman" panose="02020603050405020304" pitchFamily="18" charset="0"/>
              </a:rPr>
              <a:t>(</a:t>
            </a:r>
            <a:r>
              <a:rPr lang="en-US" i="1" dirty="0">
                <a:latin typeface="Times New Roman" panose="02020603050405020304" pitchFamily="18" charset="0"/>
              </a:rPr>
              <a:t>P</a:t>
            </a:r>
            <a:r>
              <a:rPr lang="en-US" baseline="-25000" dirty="0">
                <a:latin typeface="Times New Roman" panose="02020603050405020304" pitchFamily="18" charset="0"/>
              </a:rPr>
              <a:t>1</a:t>
            </a:r>
            <a:r>
              <a:rPr lang="en-US" b="1" dirty="0">
                <a:latin typeface="Times New Roman" panose="02020603050405020304" pitchFamily="18" charset="0"/>
              </a:rPr>
              <a:t>u</a:t>
            </a:r>
            <a:r>
              <a:rPr lang="en-US" dirty="0">
                <a:latin typeface="Times New Roman" panose="02020603050405020304" pitchFamily="18" charset="0"/>
              </a:rPr>
              <a:t>)</a:t>
            </a:r>
          </a:p>
        </p:txBody>
      </p:sp>
      <p:sp>
        <p:nvSpPr>
          <p:cNvPr id="4" name="Footer Placeholder 3"/>
          <p:cNvSpPr>
            <a:spLocks noGrp="1"/>
          </p:cNvSpPr>
          <p:nvPr>
            <p:ph type="ftr" sz="quarter" idx="11"/>
          </p:nvPr>
        </p:nvSpPr>
        <p:spPr/>
        <p:txBody>
          <a:bodyPr/>
          <a:lstStyle/>
          <a:p>
            <a:r>
              <a:rPr lang="en-US"/>
              <a:t>Matrices of orthonormal vectors and their inverses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pic>
        <p:nvPicPr>
          <p:cNvPr id="5" name="Audio 4">
            <a:hlinkClick r:id="" action="ppaction://media"/>
            <a:extLst>
              <a:ext uri="{FF2B5EF4-FFF2-40B4-BE49-F238E27FC236}">
                <a16:creationId xmlns:a16="http://schemas.microsoft.com/office/drawing/2014/main" id="{E511556B-1CBB-4513-A757-2C57EE26C60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13756607"/>
      </p:ext>
    </p:extLst>
  </p:cSld>
  <p:clrMapOvr>
    <a:masterClrMapping/>
  </p:clrMapOvr>
  <mc:AlternateContent xmlns:mc="http://schemas.openxmlformats.org/markup-compatibility/2006" xmlns:p14="http://schemas.microsoft.com/office/powerpoint/2010/main">
    <mc:Choice Requires="p14">
      <p:transition spd="slow" p14:dur="2000" advTm="157713"/>
    </mc:Choice>
    <mc:Fallback xmlns="">
      <p:transition spd="slow" advTm="157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Permutation matrices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The property of permutation matrices is that</a:t>
            </a:r>
            <a:br>
              <a:rPr lang="en-US" dirty="0"/>
            </a:br>
            <a:r>
              <a:rPr lang="en-US" dirty="0"/>
              <a:t>if </a:t>
            </a:r>
            <a:r>
              <a:rPr lang="en-US" i="1" dirty="0" err="1">
                <a:latin typeface="Times New Roman" panose="02020603050405020304" pitchFamily="18" charset="0"/>
              </a:rPr>
              <a:t>p</a:t>
            </a:r>
            <a:r>
              <a:rPr lang="en-US" i="1" baseline="-25000" dirty="0" err="1">
                <a:latin typeface="Times New Roman" panose="02020603050405020304" pitchFamily="18" charset="0"/>
              </a:rPr>
              <a:t>i</a:t>
            </a:r>
            <a:r>
              <a:rPr lang="en-US" baseline="-25000" dirty="0" err="1">
                <a:latin typeface="Times New Roman" panose="02020603050405020304" pitchFamily="18" charset="0"/>
              </a:rPr>
              <a:t>,</a:t>
            </a:r>
            <a:r>
              <a:rPr lang="en-US" i="1" baseline="-25000" dirty="0" err="1">
                <a:latin typeface="Times New Roman" panose="02020603050405020304" pitchFamily="18" charset="0"/>
              </a:rPr>
              <a:t>j</a:t>
            </a:r>
            <a:r>
              <a:rPr lang="en-US" dirty="0">
                <a:latin typeface="Times New Roman" panose="02020603050405020304" pitchFamily="18" charset="0"/>
              </a:rPr>
              <a:t> = 1 </a:t>
            </a:r>
            <a:r>
              <a:rPr lang="en-US" dirty="0"/>
              <a:t>in a permutation matrix </a:t>
            </a:r>
            <a:r>
              <a:rPr lang="en-US" i="1" dirty="0">
                <a:latin typeface="Times New Roman" panose="02020603050405020304" pitchFamily="18" charset="0"/>
              </a:rPr>
              <a:t>P</a:t>
            </a:r>
            <a:r>
              <a:rPr lang="en-US" dirty="0"/>
              <a:t>, then</a:t>
            </a:r>
          </a:p>
          <a:p>
            <a:pPr lvl="1"/>
            <a:r>
              <a:rPr lang="en-US" dirty="0"/>
              <a:t>When determining the </a:t>
            </a:r>
            <a:r>
              <a:rPr lang="en-US" i="1" dirty="0" err="1">
                <a:latin typeface="Times New Roman" panose="02020603050405020304" pitchFamily="18" charset="0"/>
              </a:rPr>
              <a:t>i</a:t>
            </a:r>
            <a:r>
              <a:rPr lang="en-US" baseline="30000" dirty="0" err="1"/>
              <a:t>th</a:t>
            </a:r>
            <a:r>
              <a:rPr lang="en-US" dirty="0"/>
              <a:t> entry of </a:t>
            </a:r>
            <a:r>
              <a:rPr lang="en-US" i="1" dirty="0">
                <a:latin typeface="Times New Roman" panose="02020603050405020304" pitchFamily="18" charset="0"/>
              </a:rPr>
              <a:t>P</a:t>
            </a:r>
            <a:r>
              <a:rPr lang="en-US" b="1" dirty="0">
                <a:latin typeface="Times New Roman" panose="02020603050405020304" pitchFamily="18" charset="0"/>
              </a:rPr>
              <a:t>u</a:t>
            </a:r>
            <a:r>
              <a:rPr lang="en-US" dirty="0"/>
              <a:t>, it selects the </a:t>
            </a:r>
            <a:r>
              <a:rPr lang="en-US" i="1" dirty="0" err="1">
                <a:latin typeface="Times New Roman" panose="02020603050405020304" pitchFamily="18" charset="0"/>
              </a:rPr>
              <a:t>j</a:t>
            </a:r>
            <a:r>
              <a:rPr lang="en-US" baseline="30000" dirty="0" err="1"/>
              <a:t>th</a:t>
            </a:r>
            <a:r>
              <a:rPr lang="en-US" dirty="0"/>
              <a:t> entry of </a:t>
            </a:r>
            <a:r>
              <a:rPr lang="en-US" b="1" dirty="0">
                <a:latin typeface="Times New Roman" panose="02020603050405020304" pitchFamily="18" charset="0"/>
              </a:rPr>
              <a:t>u</a:t>
            </a:r>
            <a:endParaRPr lang="en-US" dirty="0">
              <a:latin typeface="Times New Roman" panose="02020603050405020304" pitchFamily="18" charset="0"/>
            </a:endParaRPr>
          </a:p>
          <a:p>
            <a:pPr lvl="1"/>
            <a:r>
              <a:rPr lang="en-US" dirty="0"/>
              <a:t>When determining Row </a:t>
            </a:r>
            <a:r>
              <a:rPr lang="en-US" i="1" dirty="0" err="1">
                <a:latin typeface="Times New Roman" panose="02020603050405020304" pitchFamily="18" charset="0"/>
              </a:rPr>
              <a:t>i</a:t>
            </a:r>
            <a:r>
              <a:rPr lang="en-US" dirty="0"/>
              <a:t> of </a:t>
            </a:r>
            <a:r>
              <a:rPr lang="en-US" i="1" dirty="0">
                <a:latin typeface="Times New Roman" panose="02020603050405020304" pitchFamily="18" charset="0"/>
              </a:rPr>
              <a:t>PA</a:t>
            </a:r>
            <a:r>
              <a:rPr lang="en-US" dirty="0"/>
              <a:t>, it selects Row </a:t>
            </a:r>
            <a:r>
              <a:rPr lang="en-US" i="1" dirty="0">
                <a:latin typeface="Times New Roman" panose="02020603050405020304" pitchFamily="18" charset="0"/>
              </a:rPr>
              <a:t>j</a:t>
            </a:r>
            <a:r>
              <a:rPr lang="en-US" dirty="0"/>
              <a:t> of </a:t>
            </a:r>
            <a:r>
              <a:rPr lang="en-US" i="1" dirty="0">
                <a:latin typeface="Times New Roman" panose="02020603050405020304" pitchFamily="18" charset="0"/>
              </a:rPr>
              <a:t>A</a:t>
            </a:r>
          </a:p>
          <a:p>
            <a:r>
              <a:rPr lang="en-US" dirty="0"/>
              <a:t>For example, if </a:t>
            </a:r>
            <a:r>
              <a:rPr lang="en-US" i="1" dirty="0">
                <a:latin typeface="Times New Roman" panose="02020603050405020304" pitchFamily="18" charset="0"/>
              </a:rPr>
              <a:t>p</a:t>
            </a:r>
            <a:r>
              <a:rPr lang="en-US" baseline="-25000" dirty="0">
                <a:latin typeface="Times New Roman" panose="02020603050405020304" pitchFamily="18" charset="0"/>
              </a:rPr>
              <a:t>1,3</a:t>
            </a:r>
            <a:r>
              <a:rPr lang="en-US" dirty="0">
                <a:latin typeface="Times New Roman" panose="02020603050405020304" pitchFamily="18" charset="0"/>
              </a:rPr>
              <a:t> = 1</a:t>
            </a:r>
            <a:r>
              <a:rPr lang="en-US" dirty="0"/>
              <a:t>,</a:t>
            </a:r>
          </a:p>
          <a:p>
            <a:pPr marL="0" indent="0">
              <a:buNone/>
            </a:pPr>
            <a:r>
              <a:rPr lang="en-US" dirty="0"/>
              <a:t>	then when the first entry of </a:t>
            </a:r>
            <a:r>
              <a:rPr lang="en-US" i="1" dirty="0">
                <a:latin typeface="Times New Roman" panose="02020603050405020304" pitchFamily="18" charset="0"/>
              </a:rPr>
              <a:t>P</a:t>
            </a:r>
            <a:r>
              <a:rPr lang="en-US" b="1" dirty="0">
                <a:latin typeface="Times New Roman" panose="02020603050405020304" pitchFamily="18" charset="0"/>
              </a:rPr>
              <a:t>u</a:t>
            </a:r>
            <a:r>
              <a:rPr lang="en-US" dirty="0"/>
              <a:t> is calculated, we select </a:t>
            </a:r>
            <a:r>
              <a:rPr lang="en-US" i="1" dirty="0">
                <a:latin typeface="Times New Roman" panose="02020603050405020304" pitchFamily="18" charset="0"/>
              </a:rPr>
              <a:t>u</a:t>
            </a:r>
            <a:r>
              <a:rPr lang="en-US" baseline="-25000" dirty="0">
                <a:latin typeface="Times New Roman" panose="02020603050405020304" pitchFamily="18" charset="0"/>
              </a:rPr>
              <a:t>3</a:t>
            </a:r>
            <a:r>
              <a:rPr lang="en-US" dirty="0"/>
              <a:t> </a:t>
            </a:r>
          </a:p>
        </p:txBody>
      </p:sp>
      <p:sp>
        <p:nvSpPr>
          <p:cNvPr id="4" name="Footer Placeholder 3"/>
          <p:cNvSpPr>
            <a:spLocks noGrp="1"/>
          </p:cNvSpPr>
          <p:nvPr>
            <p:ph type="ftr" sz="quarter" idx="11"/>
          </p:nvPr>
        </p:nvSpPr>
        <p:spPr/>
        <p:txBody>
          <a:bodyPr/>
          <a:lstStyle/>
          <a:p>
            <a:r>
              <a:rPr lang="en-US"/>
              <a:t>Matrices of orthonormal vectors and their inverses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8" name="Object 7">
            <a:extLst>
              <a:ext uri="{FF2B5EF4-FFF2-40B4-BE49-F238E27FC236}">
                <a16:creationId xmlns:a16="http://schemas.microsoft.com/office/drawing/2014/main" id="{8CD82557-1A8B-4ABE-9820-E402E0EDB57E}"/>
              </a:ext>
            </a:extLst>
          </p:cNvPr>
          <p:cNvGraphicFramePr>
            <a:graphicFrameLocks noChangeAspect="1"/>
          </p:cNvGraphicFramePr>
          <p:nvPr>
            <p:extLst>
              <p:ext uri="{D42A27DB-BD31-4B8C-83A1-F6EECF244321}">
                <p14:modId xmlns:p14="http://schemas.microsoft.com/office/powerpoint/2010/main" val="3596393915"/>
              </p:ext>
            </p:extLst>
          </p:nvPr>
        </p:nvGraphicFramePr>
        <p:xfrm>
          <a:off x="2536735" y="4305435"/>
          <a:ext cx="3475038" cy="1647825"/>
        </p:xfrm>
        <a:graphic>
          <a:graphicData uri="http://schemas.openxmlformats.org/presentationml/2006/ole">
            <mc:AlternateContent xmlns:mc="http://schemas.openxmlformats.org/markup-compatibility/2006">
              <mc:Choice xmlns:v="urn:schemas-microsoft-com:vml" Requires="v">
                <p:oleObj name="Equation" r:id="rId5" imgW="1981080" imgH="939600" progId="Equation.DSMT4">
                  <p:embed/>
                </p:oleObj>
              </mc:Choice>
              <mc:Fallback>
                <p:oleObj name="Equation" r:id="rId5" imgW="1981080" imgH="939600" progId="Equation.DSMT4">
                  <p:embed/>
                  <p:pic>
                    <p:nvPicPr>
                      <p:cNvPr id="9" name="Object 8">
                        <a:extLst>
                          <a:ext uri="{FF2B5EF4-FFF2-40B4-BE49-F238E27FC236}">
                            <a16:creationId xmlns:a16="http://schemas.microsoft.com/office/drawing/2014/main" id="{E684D67C-7296-43DD-B009-8B18C17FC16D}"/>
                          </a:ext>
                        </a:extLst>
                      </p:cNvPr>
                      <p:cNvPicPr/>
                      <p:nvPr/>
                    </p:nvPicPr>
                    <p:blipFill>
                      <a:blip r:embed="rId6"/>
                      <a:stretch>
                        <a:fillRect/>
                      </a:stretch>
                    </p:blipFill>
                    <p:spPr>
                      <a:xfrm>
                        <a:off x="2536735" y="4305435"/>
                        <a:ext cx="3475038" cy="1647825"/>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D2D064F8-A9C4-4207-8276-050460412949}"/>
              </a:ext>
            </a:extLst>
          </p:cNvPr>
          <p:cNvSpPr txBox="1"/>
          <p:nvPr/>
        </p:nvSpPr>
        <p:spPr>
          <a:xfrm>
            <a:off x="5528448" y="4269564"/>
            <a:ext cx="483325"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0" i="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3</a:t>
            </a:r>
            <a:endParaRPr lang="en-US" dirty="0"/>
          </a:p>
        </p:txBody>
      </p:sp>
      <p:pic>
        <p:nvPicPr>
          <p:cNvPr id="12" name="Audio 11">
            <a:hlinkClick r:id="" action="ppaction://media"/>
            <a:extLst>
              <a:ext uri="{FF2B5EF4-FFF2-40B4-BE49-F238E27FC236}">
                <a16:creationId xmlns:a16="http://schemas.microsoft.com/office/drawing/2014/main" id="{D3BB2900-A8FB-45CE-AE41-76D069EAE44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17006163"/>
      </p:ext>
    </p:extLst>
  </p:cSld>
  <p:clrMapOvr>
    <a:masterClrMapping/>
  </p:clrMapOvr>
  <mc:AlternateContent xmlns:mc="http://schemas.openxmlformats.org/markup-compatibility/2006" xmlns:p14="http://schemas.microsoft.com/office/powerpoint/2010/main">
    <mc:Choice Requires="p14">
      <p:transition spd="slow" p14:dur="2000" advTm="48312"/>
    </mc:Choice>
    <mc:Fallback xmlns="">
      <p:transition spd="slow" advTm="48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2"/>
                </p:tgtEl>
              </p:cMediaNode>
            </p:audio>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1|6.5|4.8|4.8|14.8"/>
</p:tagLst>
</file>

<file path=ppt/tags/tag10.xml><?xml version="1.0" encoding="utf-8"?>
<p:tagLst xmlns:a="http://schemas.openxmlformats.org/drawingml/2006/main" xmlns:r="http://schemas.openxmlformats.org/officeDocument/2006/relationships" xmlns:p="http://schemas.openxmlformats.org/presentationml/2006/main">
  <p:tag name="TIMING" val="|15"/>
</p:tagLst>
</file>

<file path=ppt/tags/tag11.xml><?xml version="1.0" encoding="utf-8"?>
<p:tagLst xmlns:a="http://schemas.openxmlformats.org/drawingml/2006/main" xmlns:r="http://schemas.openxmlformats.org/officeDocument/2006/relationships" xmlns:p="http://schemas.openxmlformats.org/presentationml/2006/main">
  <p:tag name="TIMING" val="|11.2"/>
</p:tagLst>
</file>

<file path=ppt/tags/tag12.xml><?xml version="1.0" encoding="utf-8"?>
<p:tagLst xmlns:a="http://schemas.openxmlformats.org/drawingml/2006/main" xmlns:r="http://schemas.openxmlformats.org/officeDocument/2006/relationships" xmlns:p="http://schemas.openxmlformats.org/presentationml/2006/main">
  <p:tag name="TIMING" val="|24|8.3|6"/>
</p:tagLst>
</file>

<file path=ppt/tags/tag13.xml><?xml version="1.0" encoding="utf-8"?>
<p:tagLst xmlns:a="http://schemas.openxmlformats.org/drawingml/2006/main" xmlns:r="http://schemas.openxmlformats.org/officeDocument/2006/relationships" xmlns:p="http://schemas.openxmlformats.org/presentationml/2006/main">
  <p:tag name="TIMING" val="|14.3"/>
</p:tagLst>
</file>

<file path=ppt/tags/tag14.xml><?xml version="1.0" encoding="utf-8"?>
<p:tagLst xmlns:a="http://schemas.openxmlformats.org/drawingml/2006/main" xmlns:r="http://schemas.openxmlformats.org/officeDocument/2006/relationships" xmlns:p="http://schemas.openxmlformats.org/presentationml/2006/main">
  <p:tag name="TIMING" val="|27.7|17.8|1.9|7.4|15.9|1.5|7.4|6.4|1.3|2.9|6|4.1|2.9|4.9|9.1|2.2|8.4|1.2|3.2|2.3|3.1|1.5|2.2|8"/>
</p:tagLst>
</file>

<file path=ppt/tags/tag15.xml><?xml version="1.0" encoding="utf-8"?>
<p:tagLst xmlns:a="http://schemas.openxmlformats.org/drawingml/2006/main" xmlns:r="http://schemas.openxmlformats.org/officeDocument/2006/relationships" xmlns:p="http://schemas.openxmlformats.org/presentationml/2006/main">
  <p:tag name="TIMING" val="|7.6|20.9"/>
</p:tagLst>
</file>

<file path=ppt/tags/tag16.xml><?xml version="1.0" encoding="utf-8"?>
<p:tagLst xmlns:a="http://schemas.openxmlformats.org/drawingml/2006/main" xmlns:r="http://schemas.openxmlformats.org/officeDocument/2006/relationships" xmlns:p="http://schemas.openxmlformats.org/presentationml/2006/main">
  <p:tag name="TIMING" val="|11.3"/>
</p:tagLst>
</file>

<file path=ppt/tags/tag17.xml><?xml version="1.0" encoding="utf-8"?>
<p:tagLst xmlns:a="http://schemas.openxmlformats.org/drawingml/2006/main" xmlns:r="http://schemas.openxmlformats.org/officeDocument/2006/relationships" xmlns:p="http://schemas.openxmlformats.org/presentationml/2006/main">
  <p:tag name="TIMING" val="|48.3|12.9|17.5"/>
</p:tagLst>
</file>

<file path=ppt/tags/tag18.xml><?xml version="1.0" encoding="utf-8"?>
<p:tagLst xmlns:a="http://schemas.openxmlformats.org/drawingml/2006/main" xmlns:r="http://schemas.openxmlformats.org/officeDocument/2006/relationships" xmlns:p="http://schemas.openxmlformats.org/presentationml/2006/main">
  <p:tag name="TIMING" val="|12.7"/>
</p:tagLst>
</file>

<file path=ppt/tags/tag19.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4.7|14.9|15.7|19.4"/>
</p:tagLst>
</file>

<file path=ppt/tags/tag3.xml><?xml version="1.0" encoding="utf-8"?>
<p:tagLst xmlns:a="http://schemas.openxmlformats.org/drawingml/2006/main" xmlns:r="http://schemas.openxmlformats.org/officeDocument/2006/relationships" xmlns:p="http://schemas.openxmlformats.org/presentationml/2006/main">
  <p:tag name="TIMING" val="|8.9"/>
</p:tagLst>
</file>

<file path=ppt/tags/tag4.xml><?xml version="1.0" encoding="utf-8"?>
<p:tagLst xmlns:a="http://schemas.openxmlformats.org/drawingml/2006/main" xmlns:r="http://schemas.openxmlformats.org/officeDocument/2006/relationships" xmlns:p="http://schemas.openxmlformats.org/presentationml/2006/main">
  <p:tag name="TIMING" val="|14.3|11.6|2.7"/>
</p:tagLst>
</file>

<file path=ppt/tags/tag5.xml><?xml version="1.0" encoding="utf-8"?>
<p:tagLst xmlns:a="http://schemas.openxmlformats.org/drawingml/2006/main" xmlns:r="http://schemas.openxmlformats.org/officeDocument/2006/relationships" xmlns:p="http://schemas.openxmlformats.org/presentationml/2006/main">
  <p:tag name="TIMING" val="|14.6|11.4|25.7|10.2"/>
</p:tagLst>
</file>

<file path=ppt/tags/tag6.xml><?xml version="1.0" encoding="utf-8"?>
<p:tagLst xmlns:a="http://schemas.openxmlformats.org/drawingml/2006/main" xmlns:r="http://schemas.openxmlformats.org/officeDocument/2006/relationships" xmlns:p="http://schemas.openxmlformats.org/presentationml/2006/main">
  <p:tag name="TIMING" val="|15.8|7.8|21.2|6.1|33"/>
</p:tagLst>
</file>

<file path=ppt/tags/tag7.xml><?xml version="1.0" encoding="utf-8"?>
<p:tagLst xmlns:a="http://schemas.openxmlformats.org/drawingml/2006/main" xmlns:r="http://schemas.openxmlformats.org/officeDocument/2006/relationships" xmlns:p="http://schemas.openxmlformats.org/presentationml/2006/main">
  <p:tag name="TIMING" val="|9.8|10.2|9.6|11.8"/>
</p:tagLst>
</file>

<file path=ppt/tags/tag8.xml><?xml version="1.0" encoding="utf-8"?>
<p:tagLst xmlns:a="http://schemas.openxmlformats.org/drawingml/2006/main" xmlns:r="http://schemas.openxmlformats.org/officeDocument/2006/relationships" xmlns:p="http://schemas.openxmlformats.org/presentationml/2006/main">
  <p:tag name="TIMING" val="|6.7|9.8|14.4|2.6|11.3"/>
</p:tagLst>
</file>

<file path=ppt/tags/tag9.xml><?xml version="1.0" encoding="utf-8"?>
<p:tagLst xmlns:a="http://schemas.openxmlformats.org/drawingml/2006/main" xmlns:r="http://schemas.openxmlformats.org/officeDocument/2006/relationships" xmlns:p="http://schemas.openxmlformats.org/presentationml/2006/main">
  <p:tag name="TIMING" val="|5.8|11.8|2.9|15.2|41.8|2.7|2.6|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76445</TotalTime>
  <Words>1319</Words>
  <Application>Microsoft Office PowerPoint</Application>
  <PresentationFormat>On-screen Show (4:3)</PresentationFormat>
  <Paragraphs>205</Paragraphs>
  <Slides>25</Slides>
  <Notes>0</Notes>
  <HiddenSlides>0</HiddenSlides>
  <MMClips>25</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25</vt:i4>
      </vt:variant>
    </vt:vector>
  </HeadingPairs>
  <TitlesOfParts>
    <vt:vector size="36" baseType="lpstr">
      <vt:lpstr>Arial</vt:lpstr>
      <vt:lpstr>Bookman Old Style</vt:lpstr>
      <vt:lpstr>Calibri</vt:lpstr>
      <vt:lpstr>Cambria</vt:lpstr>
      <vt:lpstr>Consolas</vt:lpstr>
      <vt:lpstr>Constantia</vt:lpstr>
      <vt:lpstr>Georgia</vt:lpstr>
      <vt:lpstr>Times New Roman</vt:lpstr>
      <vt:lpstr>Office Theme</vt:lpstr>
      <vt:lpstr>Equation</vt:lpstr>
      <vt:lpstr>MathType 6.0 Equation</vt:lpstr>
      <vt:lpstr>9.4 Matrices of orthonormal vectors and their inverses</vt:lpstr>
      <vt:lpstr>Introduction</vt:lpstr>
      <vt:lpstr>Orthonormal vectors</vt:lpstr>
      <vt:lpstr>Identity matrix</vt:lpstr>
      <vt:lpstr>Identity matrix</vt:lpstr>
      <vt:lpstr>Permutation matrices</vt:lpstr>
      <vt:lpstr>Permutation matrices</vt:lpstr>
      <vt:lpstr>Permutation matrices</vt:lpstr>
      <vt:lpstr>Permutation matrices</vt:lpstr>
      <vt:lpstr>Inverse of permutation matrices</vt:lpstr>
      <vt:lpstr>Permutation matrices</vt:lpstr>
      <vt:lpstr>The transpose</vt:lpstr>
      <vt:lpstr>The transpose</vt:lpstr>
      <vt:lpstr>Orthonormal bases</vt:lpstr>
      <vt:lpstr>Orthonormal bases</vt:lpstr>
      <vt:lpstr>Orthonormal bases</vt:lpstr>
      <vt:lpstr>Orthonormal bases</vt:lpstr>
      <vt:lpstr>Orthogonal matrices</vt:lpstr>
      <vt:lpstr>Orthonormal bases</vt:lpstr>
      <vt:lpstr>Relevance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1142</cp:revision>
  <dcterms:created xsi:type="dcterms:W3CDTF">2020-04-30T19:27:29Z</dcterms:created>
  <dcterms:modified xsi:type="dcterms:W3CDTF">2022-12-11T22:57:05Z</dcterms:modified>
</cp:coreProperties>
</file>